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785" r:id="rId3"/>
    <p:sldId id="709" r:id="rId4"/>
    <p:sldId id="707" r:id="rId5"/>
    <p:sldId id="708" r:id="rId6"/>
    <p:sldId id="679" r:id="rId7"/>
    <p:sldId id="598" r:id="rId8"/>
    <p:sldId id="682" r:id="rId9"/>
    <p:sldId id="710" r:id="rId10"/>
    <p:sldId id="711" r:id="rId11"/>
    <p:sldId id="713" r:id="rId12"/>
    <p:sldId id="714" r:id="rId13"/>
    <p:sldId id="715" r:id="rId14"/>
    <p:sldId id="716" r:id="rId15"/>
    <p:sldId id="680" r:id="rId16"/>
    <p:sldId id="685" r:id="rId17"/>
    <p:sldId id="686" r:id="rId18"/>
    <p:sldId id="717" r:id="rId19"/>
    <p:sldId id="645" r:id="rId20"/>
    <p:sldId id="643" r:id="rId21"/>
    <p:sldId id="811" r:id="rId22"/>
    <p:sldId id="797" r:id="rId23"/>
    <p:sldId id="755" r:id="rId24"/>
    <p:sldId id="798" r:id="rId25"/>
    <p:sldId id="799" r:id="rId26"/>
    <p:sldId id="800" r:id="rId27"/>
    <p:sldId id="801" r:id="rId28"/>
    <p:sldId id="802" r:id="rId29"/>
    <p:sldId id="812" r:id="rId30"/>
    <p:sldId id="813" r:id="rId31"/>
    <p:sldId id="814" r:id="rId32"/>
    <p:sldId id="803" r:id="rId33"/>
    <p:sldId id="737" r:id="rId34"/>
    <p:sldId id="808" r:id="rId35"/>
    <p:sldId id="809" r:id="rId36"/>
    <p:sldId id="810" r:id="rId37"/>
    <p:sldId id="619" r:id="rId38"/>
    <p:sldId id="76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4"/>
    <p:restoredTop sz="97023"/>
  </p:normalViewPr>
  <p:slideViewPr>
    <p:cSldViewPr snapToGrid="0">
      <p:cViewPr varScale="1">
        <p:scale>
          <a:sx n="147" d="100"/>
          <a:sy n="147" d="100"/>
        </p:scale>
        <p:origin x="224"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3F629F-67C6-224B-9C61-90C79720EAA9}" type="datetimeFigureOut">
              <a:rPr lang="en-US" smtClean="0"/>
              <a:t>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44674-B28B-7449-9384-B718D8336B24}" type="slidenum">
              <a:rPr lang="en-US" smtClean="0"/>
              <a:t>‹#›</a:t>
            </a:fld>
            <a:endParaRPr lang="en-US"/>
          </a:p>
        </p:txBody>
      </p:sp>
    </p:spTree>
    <p:extLst>
      <p:ext uri="{BB962C8B-B14F-4D97-AF65-F5344CB8AC3E}">
        <p14:creationId xmlns:p14="http://schemas.microsoft.com/office/powerpoint/2010/main" val="1387234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0C59F-4155-9949-857D-B4E24D01EA34}" type="slidenum">
              <a:rPr lang="en-US" smtClean="0"/>
              <a:t>3</a:t>
            </a:fld>
            <a:endParaRPr lang="en-US"/>
          </a:p>
        </p:txBody>
      </p:sp>
    </p:spTree>
    <p:extLst>
      <p:ext uri="{BB962C8B-B14F-4D97-AF65-F5344CB8AC3E}">
        <p14:creationId xmlns:p14="http://schemas.microsoft.com/office/powerpoint/2010/main" val="2638751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17</a:t>
            </a:fld>
            <a:endParaRPr lang="en-US"/>
          </a:p>
        </p:txBody>
      </p:sp>
    </p:spTree>
    <p:extLst>
      <p:ext uri="{BB962C8B-B14F-4D97-AF65-F5344CB8AC3E}">
        <p14:creationId xmlns:p14="http://schemas.microsoft.com/office/powerpoint/2010/main" val="1925605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Assert Autonomy: </a:t>
            </a:r>
            <a:r>
              <a:rPr lang="en-GB" i="1" dirty="0"/>
              <a:t>Design components that act independently and interact collaboratively. </a:t>
            </a:r>
            <a:r>
              <a:rPr lang="en-GB" dirty="0"/>
              <a:t>In Reactive applications, autonomy is achieved by clearly defining the component boundaries, who owns what data and how the owners make it available, and by designing them such that each party is afforded the necessary degree of freedom to make its own decisions.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Actors are ONE option: </a:t>
            </a:r>
            <a:r>
              <a:rPr lang="en-US" sz="1200" dirty="0"/>
              <a:t>although actor frameworks are one option, reactive applications like this can use many implementation approaches</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22</a:t>
            </a:fld>
            <a:endParaRPr lang="en-US"/>
          </a:p>
        </p:txBody>
      </p:sp>
    </p:spTree>
    <p:extLst>
      <p:ext uri="{BB962C8B-B14F-4D97-AF65-F5344CB8AC3E}">
        <p14:creationId xmlns:p14="http://schemas.microsoft.com/office/powerpoint/2010/main" val="533692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might be something like vouchers here; once you have used a voucher code for a discount, it can’t be reused by that customer</a:t>
            </a:r>
          </a:p>
        </p:txBody>
      </p:sp>
      <p:sp>
        <p:nvSpPr>
          <p:cNvPr id="4" name="Slide Number Placeholder 3"/>
          <p:cNvSpPr>
            <a:spLocks noGrp="1"/>
          </p:cNvSpPr>
          <p:nvPr>
            <p:ph type="sldNum" sz="quarter" idx="5"/>
          </p:nvPr>
        </p:nvSpPr>
        <p:spPr/>
        <p:txBody>
          <a:bodyPr/>
          <a:lstStyle/>
          <a:p>
            <a:fld id="{5595B2D4-F489-0C43-B080-1E7A20BD1C94}" type="slidenum">
              <a:rPr lang="en-US" smtClean="0"/>
              <a:t>23</a:t>
            </a:fld>
            <a:endParaRPr lang="en-US"/>
          </a:p>
        </p:txBody>
      </p:sp>
    </p:spTree>
    <p:extLst>
      <p:ext uri="{BB962C8B-B14F-4D97-AF65-F5344CB8AC3E}">
        <p14:creationId xmlns:p14="http://schemas.microsoft.com/office/powerpoint/2010/main" val="2705915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27</a:t>
            </a:fld>
            <a:endParaRPr lang="en-US"/>
          </a:p>
        </p:txBody>
      </p:sp>
    </p:spTree>
    <p:extLst>
      <p:ext uri="{BB962C8B-B14F-4D97-AF65-F5344CB8AC3E}">
        <p14:creationId xmlns:p14="http://schemas.microsoft.com/office/powerpoint/2010/main" val="690157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28</a:t>
            </a:fld>
            <a:endParaRPr lang="en-US"/>
          </a:p>
        </p:txBody>
      </p:sp>
    </p:spTree>
    <p:extLst>
      <p:ext uri="{BB962C8B-B14F-4D97-AF65-F5344CB8AC3E}">
        <p14:creationId xmlns:p14="http://schemas.microsoft.com/office/powerpoint/2010/main" val="985066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31</a:t>
            </a:fld>
            <a:endParaRPr lang="en-US"/>
          </a:p>
        </p:txBody>
      </p:sp>
    </p:spTree>
    <p:extLst>
      <p:ext uri="{BB962C8B-B14F-4D97-AF65-F5344CB8AC3E}">
        <p14:creationId xmlns:p14="http://schemas.microsoft.com/office/powerpoint/2010/main" val="3388376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33</a:t>
            </a:fld>
            <a:endParaRPr lang="en-US"/>
          </a:p>
        </p:txBody>
      </p:sp>
    </p:spTree>
    <p:extLst>
      <p:ext uri="{BB962C8B-B14F-4D97-AF65-F5344CB8AC3E}">
        <p14:creationId xmlns:p14="http://schemas.microsoft.com/office/powerpoint/2010/main" val="2660827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send a message to request the pricing model, and get a reply, over an asynchronous channel.</a:t>
            </a:r>
          </a:p>
          <a:p>
            <a:endParaRPr lang="en-GB" dirty="0"/>
          </a:p>
          <a:p>
            <a:r>
              <a:rPr lang="en-GB" dirty="0"/>
              <a:t>This means we need to suspend pricing whilst we wait for a response with the model to come back, and then load the current pricing activity via correlation id</a:t>
            </a:r>
          </a:p>
        </p:txBody>
      </p:sp>
      <p:sp>
        <p:nvSpPr>
          <p:cNvPr id="4" name="Slide Number Placeholder 3"/>
          <p:cNvSpPr>
            <a:spLocks noGrp="1"/>
          </p:cNvSpPr>
          <p:nvPr>
            <p:ph type="sldNum" sz="quarter" idx="5"/>
          </p:nvPr>
        </p:nvSpPr>
        <p:spPr/>
        <p:txBody>
          <a:bodyPr/>
          <a:lstStyle/>
          <a:p>
            <a:fld id="{5595B2D4-F489-0C43-B080-1E7A20BD1C94}" type="slidenum">
              <a:rPr lang="en-US" smtClean="0"/>
              <a:t>34</a:t>
            </a:fld>
            <a:endParaRPr lang="en-US"/>
          </a:p>
        </p:txBody>
      </p:sp>
    </p:spTree>
    <p:extLst>
      <p:ext uri="{BB962C8B-B14F-4D97-AF65-F5344CB8AC3E}">
        <p14:creationId xmlns:p14="http://schemas.microsoft.com/office/powerpoint/2010/main" val="3755294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remember FBP lookups, we can simplify and avoid the need to suspend the pricing operation, by having the required information ahead of time</a:t>
            </a:r>
          </a:p>
        </p:txBody>
      </p:sp>
      <p:sp>
        <p:nvSpPr>
          <p:cNvPr id="4" name="Slide Number Placeholder 3"/>
          <p:cNvSpPr>
            <a:spLocks noGrp="1"/>
          </p:cNvSpPr>
          <p:nvPr>
            <p:ph type="sldNum" sz="quarter" idx="5"/>
          </p:nvPr>
        </p:nvSpPr>
        <p:spPr/>
        <p:txBody>
          <a:bodyPr/>
          <a:lstStyle/>
          <a:p>
            <a:fld id="{5595B2D4-F489-0C43-B080-1E7A20BD1C94}" type="slidenum">
              <a:rPr lang="en-US" smtClean="0"/>
              <a:t>35</a:t>
            </a:fld>
            <a:endParaRPr lang="en-US"/>
          </a:p>
        </p:txBody>
      </p:sp>
    </p:spTree>
    <p:extLst>
      <p:ext uri="{BB962C8B-B14F-4D97-AF65-F5344CB8AC3E}">
        <p14:creationId xmlns:p14="http://schemas.microsoft.com/office/powerpoint/2010/main" val="218636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Fiefdom – an autonomous component  boundary; it has encapsulated data; has an explicit boundary [may be an API]; no distributed transactions across fiefdoms, only “INSIDE its belly”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[A microservice is one type of fiefdom, but turtles all the way down, and a phone client is also a fiefdom (it can be offline)]</a:t>
            </a:r>
          </a:p>
          <a:p>
            <a:endParaRPr lang="en-US" dirty="0"/>
          </a:p>
          <a:p>
            <a:r>
              <a:rPr lang="en-US" dirty="0"/>
              <a:t>Is a fiefdom a microservice - turn it around, a microservice is a fiefdom, but so is an app running on a phone, or in a browser.</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a:t>
            </a:fld>
            <a:endParaRPr lang="en-US"/>
          </a:p>
        </p:txBody>
      </p:sp>
    </p:spTree>
    <p:extLst>
      <p:ext uri="{BB962C8B-B14F-4D97-AF65-F5344CB8AC3E}">
        <p14:creationId xmlns:p14="http://schemas.microsoft.com/office/powerpoint/2010/main" val="3325335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5</a:t>
            </a:fld>
            <a:endParaRPr lang="en-US"/>
          </a:p>
        </p:txBody>
      </p:sp>
    </p:spTree>
    <p:extLst>
      <p:ext uri="{BB962C8B-B14F-4D97-AF65-F5344CB8AC3E}">
        <p14:creationId xmlns:p14="http://schemas.microsoft.com/office/powerpoint/2010/main" val="2102812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6</a:t>
            </a:fld>
            <a:endParaRPr lang="en-US"/>
          </a:p>
        </p:txBody>
      </p:sp>
    </p:spTree>
    <p:extLst>
      <p:ext uri="{BB962C8B-B14F-4D97-AF65-F5344CB8AC3E}">
        <p14:creationId xmlns:p14="http://schemas.microsoft.com/office/powerpoint/2010/main" val="1545514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cannot have a transaction spanning two entities </a:t>
            </a:r>
            <a:r>
              <a:rPr lang="en-US" b="1" dirty="0"/>
              <a:t>we do not use synchronous communication</a:t>
            </a:r>
            <a:r>
              <a:rPr lang="en-US" dirty="0"/>
              <a:t> – which implies holding open a transaction for a response – to update multiple entities</a:t>
            </a:r>
          </a:p>
          <a:p>
            <a:endParaRPr lang="en-US" dirty="0"/>
          </a:p>
          <a:p>
            <a:r>
              <a:rPr lang="en-US" dirty="0"/>
              <a:t>“</a:t>
            </a:r>
            <a:r>
              <a:rPr lang="en-GB" dirty="0">
                <a:effectLst/>
                <a:latin typeface="Times" pitchFamily="2" charset="0"/>
              </a:rPr>
              <a:t>If you can’t update the data across two entities in the same transaction, you need a mechanism to update the data in different transactions. The connection between the entities is via a message.</a:t>
            </a:r>
            <a:r>
              <a:rPr lang="en-US" dirty="0"/>
              <a:t>”</a:t>
            </a:r>
          </a:p>
          <a:p>
            <a:endParaRPr lang="en-US" dirty="0"/>
          </a:p>
          <a:p>
            <a:r>
              <a:rPr lang="en-GB" dirty="0">
                <a:effectLst/>
                <a:latin typeface="Times" pitchFamily="2" charset="0"/>
              </a:rPr>
              <a:t>Method calls are typically synchronous with respect to the calling thread. They are also synchronous with respect to the calling object’s transaction. While the called object may or may not be atomically coupled with the calling object, the typical method call does not</a:t>
            </a:r>
          </a:p>
          <a:p>
            <a:r>
              <a:rPr lang="en-GB" dirty="0">
                <a:effectLst/>
                <a:latin typeface="Times" pitchFamily="2" charset="0"/>
              </a:rPr>
              <a:t>atomically record the intent to invoke a message and guarantee the at-least-once invocation of the called message. Some systems wrap message-sending into a method call and I consider those to be messages, not methods.</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7</a:t>
            </a:fld>
            <a:endParaRPr lang="en-US"/>
          </a:p>
        </p:txBody>
      </p:sp>
    </p:spTree>
    <p:extLst>
      <p:ext uri="{BB962C8B-B14F-4D97-AF65-F5344CB8AC3E}">
        <p14:creationId xmlns:p14="http://schemas.microsoft.com/office/powerpoint/2010/main" val="413870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10</a:t>
            </a:fld>
            <a:endParaRPr lang="en-US"/>
          </a:p>
        </p:txBody>
      </p:sp>
    </p:spTree>
    <p:extLst>
      <p:ext uri="{BB962C8B-B14F-4D97-AF65-F5344CB8AC3E}">
        <p14:creationId xmlns:p14="http://schemas.microsoft.com/office/powerpoint/2010/main" val="182529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11</a:t>
            </a:fld>
            <a:endParaRPr lang="en-US"/>
          </a:p>
        </p:txBody>
      </p:sp>
    </p:spTree>
    <p:extLst>
      <p:ext uri="{BB962C8B-B14F-4D97-AF65-F5344CB8AC3E}">
        <p14:creationId xmlns:p14="http://schemas.microsoft.com/office/powerpoint/2010/main" val="358183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12</a:t>
            </a:fld>
            <a:endParaRPr lang="en-US"/>
          </a:p>
        </p:txBody>
      </p:sp>
    </p:spTree>
    <p:extLst>
      <p:ext uri="{BB962C8B-B14F-4D97-AF65-F5344CB8AC3E}">
        <p14:creationId xmlns:p14="http://schemas.microsoft.com/office/powerpoint/2010/main" val="108600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13</a:t>
            </a:fld>
            <a:endParaRPr lang="en-US"/>
          </a:p>
        </p:txBody>
      </p:sp>
    </p:spTree>
    <p:extLst>
      <p:ext uri="{BB962C8B-B14F-4D97-AF65-F5344CB8AC3E}">
        <p14:creationId xmlns:p14="http://schemas.microsoft.com/office/powerpoint/2010/main" val="205016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59BE-540B-A505-DFFB-CC627F413C6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18C714B-3006-2AC6-2597-01D91DE7E3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6F5FB7A-7F27-D3B1-2450-1F11746B6D71}"/>
              </a:ext>
            </a:extLst>
          </p:cNvPr>
          <p:cNvSpPr>
            <a:spLocks noGrp="1"/>
          </p:cNvSpPr>
          <p:nvPr>
            <p:ph type="dt" sz="half" idx="10"/>
          </p:nvPr>
        </p:nvSpPr>
        <p:spPr/>
        <p:txBody>
          <a:bodyPr/>
          <a:lstStyle/>
          <a:p>
            <a:fld id="{BB0E289A-A061-0D41-8898-045AC8E3EC7C}" type="datetimeFigureOut">
              <a:rPr lang="en-US" smtClean="0"/>
              <a:t>1/2/24</a:t>
            </a:fld>
            <a:endParaRPr lang="en-US"/>
          </a:p>
        </p:txBody>
      </p:sp>
      <p:sp>
        <p:nvSpPr>
          <p:cNvPr id="5" name="Footer Placeholder 4">
            <a:extLst>
              <a:ext uri="{FF2B5EF4-FFF2-40B4-BE49-F238E27FC236}">
                <a16:creationId xmlns:a16="http://schemas.microsoft.com/office/drawing/2014/main" id="{46CDAD67-D9DB-CCA7-8842-A3AC1E3F7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CD5BE-3079-1A3C-2B50-17B50776DDAE}"/>
              </a:ext>
            </a:extLst>
          </p:cNvPr>
          <p:cNvSpPr>
            <a:spLocks noGrp="1"/>
          </p:cNvSpPr>
          <p:nvPr>
            <p:ph type="sldNum" sz="quarter" idx="12"/>
          </p:nvPr>
        </p:nvSpPr>
        <p:spPr/>
        <p:txBody>
          <a:bodyPr/>
          <a:lstStyle/>
          <a:p>
            <a:fld id="{EB5639CD-AE05-894E-89FD-5EC80264430C}" type="slidenum">
              <a:rPr lang="en-US" smtClean="0"/>
              <a:t>‹#›</a:t>
            </a:fld>
            <a:endParaRPr lang="en-US"/>
          </a:p>
        </p:txBody>
      </p:sp>
    </p:spTree>
    <p:extLst>
      <p:ext uri="{BB962C8B-B14F-4D97-AF65-F5344CB8AC3E}">
        <p14:creationId xmlns:p14="http://schemas.microsoft.com/office/powerpoint/2010/main" val="402154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FC1C-17D4-9EBF-D071-CA7ABEC7345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678EFC2-6462-A947-B61C-EAD4695622D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9B1EC2-6952-6A38-80A2-0FAEDB03C29E}"/>
              </a:ext>
            </a:extLst>
          </p:cNvPr>
          <p:cNvSpPr>
            <a:spLocks noGrp="1"/>
          </p:cNvSpPr>
          <p:nvPr>
            <p:ph type="dt" sz="half" idx="10"/>
          </p:nvPr>
        </p:nvSpPr>
        <p:spPr/>
        <p:txBody>
          <a:bodyPr/>
          <a:lstStyle/>
          <a:p>
            <a:fld id="{BB0E289A-A061-0D41-8898-045AC8E3EC7C}" type="datetimeFigureOut">
              <a:rPr lang="en-US" smtClean="0"/>
              <a:t>1/2/24</a:t>
            </a:fld>
            <a:endParaRPr lang="en-US"/>
          </a:p>
        </p:txBody>
      </p:sp>
      <p:sp>
        <p:nvSpPr>
          <p:cNvPr id="5" name="Footer Placeholder 4">
            <a:extLst>
              <a:ext uri="{FF2B5EF4-FFF2-40B4-BE49-F238E27FC236}">
                <a16:creationId xmlns:a16="http://schemas.microsoft.com/office/drawing/2014/main" id="{92336D61-C4BB-3962-6EE5-4A040280A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D11C8-487A-1F8B-B3EB-927205331C5B}"/>
              </a:ext>
            </a:extLst>
          </p:cNvPr>
          <p:cNvSpPr>
            <a:spLocks noGrp="1"/>
          </p:cNvSpPr>
          <p:nvPr>
            <p:ph type="sldNum" sz="quarter" idx="12"/>
          </p:nvPr>
        </p:nvSpPr>
        <p:spPr/>
        <p:txBody>
          <a:bodyPr/>
          <a:lstStyle/>
          <a:p>
            <a:fld id="{EB5639CD-AE05-894E-89FD-5EC80264430C}" type="slidenum">
              <a:rPr lang="en-US" smtClean="0"/>
              <a:t>‹#›</a:t>
            </a:fld>
            <a:endParaRPr lang="en-US"/>
          </a:p>
        </p:txBody>
      </p:sp>
    </p:spTree>
    <p:extLst>
      <p:ext uri="{BB962C8B-B14F-4D97-AF65-F5344CB8AC3E}">
        <p14:creationId xmlns:p14="http://schemas.microsoft.com/office/powerpoint/2010/main" val="420961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D64309-C7B9-71FC-B1E7-EF3E299632E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C65BF68-57DA-E4B9-BE2F-9233F1FA3F7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DF40EAC-7E2F-AA6A-4CC6-804D8019B62E}"/>
              </a:ext>
            </a:extLst>
          </p:cNvPr>
          <p:cNvSpPr>
            <a:spLocks noGrp="1"/>
          </p:cNvSpPr>
          <p:nvPr>
            <p:ph type="dt" sz="half" idx="10"/>
          </p:nvPr>
        </p:nvSpPr>
        <p:spPr/>
        <p:txBody>
          <a:bodyPr/>
          <a:lstStyle/>
          <a:p>
            <a:fld id="{BB0E289A-A061-0D41-8898-045AC8E3EC7C}" type="datetimeFigureOut">
              <a:rPr lang="en-US" smtClean="0"/>
              <a:t>1/2/24</a:t>
            </a:fld>
            <a:endParaRPr lang="en-US"/>
          </a:p>
        </p:txBody>
      </p:sp>
      <p:sp>
        <p:nvSpPr>
          <p:cNvPr id="5" name="Footer Placeholder 4">
            <a:extLst>
              <a:ext uri="{FF2B5EF4-FFF2-40B4-BE49-F238E27FC236}">
                <a16:creationId xmlns:a16="http://schemas.microsoft.com/office/drawing/2014/main" id="{7DE7D12E-583C-9758-4144-8D5292F78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54C85-724C-7B6A-189C-1884183933D8}"/>
              </a:ext>
            </a:extLst>
          </p:cNvPr>
          <p:cNvSpPr>
            <a:spLocks noGrp="1"/>
          </p:cNvSpPr>
          <p:nvPr>
            <p:ph type="sldNum" sz="quarter" idx="12"/>
          </p:nvPr>
        </p:nvSpPr>
        <p:spPr/>
        <p:txBody>
          <a:bodyPr/>
          <a:lstStyle/>
          <a:p>
            <a:fld id="{EB5639CD-AE05-894E-89FD-5EC80264430C}" type="slidenum">
              <a:rPr lang="en-US" smtClean="0"/>
              <a:t>‹#›</a:t>
            </a:fld>
            <a:endParaRPr lang="en-US"/>
          </a:p>
        </p:txBody>
      </p:sp>
    </p:spTree>
    <p:extLst>
      <p:ext uri="{BB962C8B-B14F-4D97-AF65-F5344CB8AC3E}">
        <p14:creationId xmlns:p14="http://schemas.microsoft.com/office/powerpoint/2010/main" val="403697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5053B-F002-2663-9FFC-6537EB5A5D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C26EB36-8184-9588-7D80-062EA7BEA7A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6CAAB6-08B6-25AD-CE10-D7A241330F52}"/>
              </a:ext>
            </a:extLst>
          </p:cNvPr>
          <p:cNvSpPr>
            <a:spLocks noGrp="1"/>
          </p:cNvSpPr>
          <p:nvPr>
            <p:ph type="dt" sz="half" idx="10"/>
          </p:nvPr>
        </p:nvSpPr>
        <p:spPr/>
        <p:txBody>
          <a:bodyPr/>
          <a:lstStyle/>
          <a:p>
            <a:fld id="{BB0E289A-A061-0D41-8898-045AC8E3EC7C}" type="datetimeFigureOut">
              <a:rPr lang="en-US" smtClean="0"/>
              <a:t>1/2/24</a:t>
            </a:fld>
            <a:endParaRPr lang="en-US"/>
          </a:p>
        </p:txBody>
      </p:sp>
      <p:sp>
        <p:nvSpPr>
          <p:cNvPr id="5" name="Footer Placeholder 4">
            <a:extLst>
              <a:ext uri="{FF2B5EF4-FFF2-40B4-BE49-F238E27FC236}">
                <a16:creationId xmlns:a16="http://schemas.microsoft.com/office/drawing/2014/main" id="{855BB411-9668-B521-4648-217FB36AE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0413A-5F90-0245-C029-9D3F1F582BEC}"/>
              </a:ext>
            </a:extLst>
          </p:cNvPr>
          <p:cNvSpPr>
            <a:spLocks noGrp="1"/>
          </p:cNvSpPr>
          <p:nvPr>
            <p:ph type="sldNum" sz="quarter" idx="12"/>
          </p:nvPr>
        </p:nvSpPr>
        <p:spPr/>
        <p:txBody>
          <a:bodyPr/>
          <a:lstStyle/>
          <a:p>
            <a:fld id="{EB5639CD-AE05-894E-89FD-5EC80264430C}" type="slidenum">
              <a:rPr lang="en-US" smtClean="0"/>
              <a:t>‹#›</a:t>
            </a:fld>
            <a:endParaRPr lang="en-US"/>
          </a:p>
        </p:txBody>
      </p:sp>
    </p:spTree>
    <p:extLst>
      <p:ext uri="{BB962C8B-B14F-4D97-AF65-F5344CB8AC3E}">
        <p14:creationId xmlns:p14="http://schemas.microsoft.com/office/powerpoint/2010/main" val="961140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6F0B-AA0E-8909-91F0-C8955B77A7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0A85ACF-F4E1-D7AD-E5A1-2B05B14C58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790104-C534-F191-6607-00B0F4055A3F}"/>
              </a:ext>
            </a:extLst>
          </p:cNvPr>
          <p:cNvSpPr>
            <a:spLocks noGrp="1"/>
          </p:cNvSpPr>
          <p:nvPr>
            <p:ph type="dt" sz="half" idx="10"/>
          </p:nvPr>
        </p:nvSpPr>
        <p:spPr/>
        <p:txBody>
          <a:bodyPr/>
          <a:lstStyle/>
          <a:p>
            <a:fld id="{BB0E289A-A061-0D41-8898-045AC8E3EC7C}" type="datetimeFigureOut">
              <a:rPr lang="en-US" smtClean="0"/>
              <a:t>1/2/24</a:t>
            </a:fld>
            <a:endParaRPr lang="en-US"/>
          </a:p>
        </p:txBody>
      </p:sp>
      <p:sp>
        <p:nvSpPr>
          <p:cNvPr id="5" name="Footer Placeholder 4">
            <a:extLst>
              <a:ext uri="{FF2B5EF4-FFF2-40B4-BE49-F238E27FC236}">
                <a16:creationId xmlns:a16="http://schemas.microsoft.com/office/drawing/2014/main" id="{1214655D-8791-825B-79FD-A34CA46809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A51EC-A705-158A-583C-8B6344C9BF8E}"/>
              </a:ext>
            </a:extLst>
          </p:cNvPr>
          <p:cNvSpPr>
            <a:spLocks noGrp="1"/>
          </p:cNvSpPr>
          <p:nvPr>
            <p:ph type="sldNum" sz="quarter" idx="12"/>
          </p:nvPr>
        </p:nvSpPr>
        <p:spPr/>
        <p:txBody>
          <a:bodyPr/>
          <a:lstStyle/>
          <a:p>
            <a:fld id="{EB5639CD-AE05-894E-89FD-5EC80264430C}" type="slidenum">
              <a:rPr lang="en-US" smtClean="0"/>
              <a:t>‹#›</a:t>
            </a:fld>
            <a:endParaRPr lang="en-US"/>
          </a:p>
        </p:txBody>
      </p:sp>
    </p:spTree>
    <p:extLst>
      <p:ext uri="{BB962C8B-B14F-4D97-AF65-F5344CB8AC3E}">
        <p14:creationId xmlns:p14="http://schemas.microsoft.com/office/powerpoint/2010/main" val="3021603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AA36-D808-066F-1A64-95C85519B95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EFB4A15-73D3-6610-3CB2-BF21E161BC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4CF8AB5-9A42-A264-06FA-50D62115144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D072A6D-C5CB-61E9-672C-524D42AAB90F}"/>
              </a:ext>
            </a:extLst>
          </p:cNvPr>
          <p:cNvSpPr>
            <a:spLocks noGrp="1"/>
          </p:cNvSpPr>
          <p:nvPr>
            <p:ph type="dt" sz="half" idx="10"/>
          </p:nvPr>
        </p:nvSpPr>
        <p:spPr/>
        <p:txBody>
          <a:bodyPr/>
          <a:lstStyle/>
          <a:p>
            <a:fld id="{BB0E289A-A061-0D41-8898-045AC8E3EC7C}" type="datetimeFigureOut">
              <a:rPr lang="en-US" smtClean="0"/>
              <a:t>1/2/24</a:t>
            </a:fld>
            <a:endParaRPr lang="en-US"/>
          </a:p>
        </p:txBody>
      </p:sp>
      <p:sp>
        <p:nvSpPr>
          <p:cNvPr id="6" name="Footer Placeholder 5">
            <a:extLst>
              <a:ext uri="{FF2B5EF4-FFF2-40B4-BE49-F238E27FC236}">
                <a16:creationId xmlns:a16="http://schemas.microsoft.com/office/drawing/2014/main" id="{29EB7590-D419-0910-65AC-86F06C2C9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CC73F9-2968-93C9-E2DA-D33E4A80B81A}"/>
              </a:ext>
            </a:extLst>
          </p:cNvPr>
          <p:cNvSpPr>
            <a:spLocks noGrp="1"/>
          </p:cNvSpPr>
          <p:nvPr>
            <p:ph type="sldNum" sz="quarter" idx="12"/>
          </p:nvPr>
        </p:nvSpPr>
        <p:spPr/>
        <p:txBody>
          <a:bodyPr/>
          <a:lstStyle/>
          <a:p>
            <a:fld id="{EB5639CD-AE05-894E-89FD-5EC80264430C}" type="slidenum">
              <a:rPr lang="en-US" smtClean="0"/>
              <a:t>‹#›</a:t>
            </a:fld>
            <a:endParaRPr lang="en-US"/>
          </a:p>
        </p:txBody>
      </p:sp>
    </p:spTree>
    <p:extLst>
      <p:ext uri="{BB962C8B-B14F-4D97-AF65-F5344CB8AC3E}">
        <p14:creationId xmlns:p14="http://schemas.microsoft.com/office/powerpoint/2010/main" val="4207929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5200-A4CD-CC2A-D942-47B74700EE1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BDFBE2-EC23-C504-75EF-89D0AC2D0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160FC7-72E3-7815-ED5D-EE5AD4E7EE4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FB4E0FD-039A-4A60-D070-034E48E19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1D774D6-D23F-0B11-931C-E1770C13CA5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C4E833F-AFD0-7937-1349-E0761191F8E5}"/>
              </a:ext>
            </a:extLst>
          </p:cNvPr>
          <p:cNvSpPr>
            <a:spLocks noGrp="1"/>
          </p:cNvSpPr>
          <p:nvPr>
            <p:ph type="dt" sz="half" idx="10"/>
          </p:nvPr>
        </p:nvSpPr>
        <p:spPr/>
        <p:txBody>
          <a:bodyPr/>
          <a:lstStyle/>
          <a:p>
            <a:fld id="{BB0E289A-A061-0D41-8898-045AC8E3EC7C}" type="datetimeFigureOut">
              <a:rPr lang="en-US" smtClean="0"/>
              <a:t>1/2/24</a:t>
            </a:fld>
            <a:endParaRPr lang="en-US"/>
          </a:p>
        </p:txBody>
      </p:sp>
      <p:sp>
        <p:nvSpPr>
          <p:cNvPr id="8" name="Footer Placeholder 7">
            <a:extLst>
              <a:ext uri="{FF2B5EF4-FFF2-40B4-BE49-F238E27FC236}">
                <a16:creationId xmlns:a16="http://schemas.microsoft.com/office/drawing/2014/main" id="{B04E73FE-0C6E-41FB-2026-11BD33D1AA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072EF2-79E4-45C2-663A-DA409369569A}"/>
              </a:ext>
            </a:extLst>
          </p:cNvPr>
          <p:cNvSpPr>
            <a:spLocks noGrp="1"/>
          </p:cNvSpPr>
          <p:nvPr>
            <p:ph type="sldNum" sz="quarter" idx="12"/>
          </p:nvPr>
        </p:nvSpPr>
        <p:spPr/>
        <p:txBody>
          <a:bodyPr/>
          <a:lstStyle/>
          <a:p>
            <a:fld id="{EB5639CD-AE05-894E-89FD-5EC80264430C}" type="slidenum">
              <a:rPr lang="en-US" smtClean="0"/>
              <a:t>‹#›</a:t>
            </a:fld>
            <a:endParaRPr lang="en-US"/>
          </a:p>
        </p:txBody>
      </p:sp>
    </p:spTree>
    <p:extLst>
      <p:ext uri="{BB962C8B-B14F-4D97-AF65-F5344CB8AC3E}">
        <p14:creationId xmlns:p14="http://schemas.microsoft.com/office/powerpoint/2010/main" val="52578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CA59-E7B0-B2DE-AC75-30CF01BA1CB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D24F5A7-D112-2D32-60D7-997C1EC0035D}"/>
              </a:ext>
            </a:extLst>
          </p:cNvPr>
          <p:cNvSpPr>
            <a:spLocks noGrp="1"/>
          </p:cNvSpPr>
          <p:nvPr>
            <p:ph type="dt" sz="half" idx="10"/>
          </p:nvPr>
        </p:nvSpPr>
        <p:spPr/>
        <p:txBody>
          <a:bodyPr/>
          <a:lstStyle/>
          <a:p>
            <a:fld id="{BB0E289A-A061-0D41-8898-045AC8E3EC7C}" type="datetimeFigureOut">
              <a:rPr lang="en-US" smtClean="0"/>
              <a:t>1/2/24</a:t>
            </a:fld>
            <a:endParaRPr lang="en-US"/>
          </a:p>
        </p:txBody>
      </p:sp>
      <p:sp>
        <p:nvSpPr>
          <p:cNvPr id="4" name="Footer Placeholder 3">
            <a:extLst>
              <a:ext uri="{FF2B5EF4-FFF2-40B4-BE49-F238E27FC236}">
                <a16:creationId xmlns:a16="http://schemas.microsoft.com/office/drawing/2014/main" id="{8333EDB8-1395-6B8A-2C88-48F34C83CA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2A94BE-1509-08E9-49D0-BD733CB89821}"/>
              </a:ext>
            </a:extLst>
          </p:cNvPr>
          <p:cNvSpPr>
            <a:spLocks noGrp="1"/>
          </p:cNvSpPr>
          <p:nvPr>
            <p:ph type="sldNum" sz="quarter" idx="12"/>
          </p:nvPr>
        </p:nvSpPr>
        <p:spPr/>
        <p:txBody>
          <a:bodyPr/>
          <a:lstStyle/>
          <a:p>
            <a:fld id="{EB5639CD-AE05-894E-89FD-5EC80264430C}" type="slidenum">
              <a:rPr lang="en-US" smtClean="0"/>
              <a:t>‹#›</a:t>
            </a:fld>
            <a:endParaRPr lang="en-US"/>
          </a:p>
        </p:txBody>
      </p:sp>
    </p:spTree>
    <p:extLst>
      <p:ext uri="{BB962C8B-B14F-4D97-AF65-F5344CB8AC3E}">
        <p14:creationId xmlns:p14="http://schemas.microsoft.com/office/powerpoint/2010/main" val="80259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6E6B5C-72F6-1A5C-835D-0296CA2521CF}"/>
              </a:ext>
            </a:extLst>
          </p:cNvPr>
          <p:cNvSpPr>
            <a:spLocks noGrp="1"/>
          </p:cNvSpPr>
          <p:nvPr>
            <p:ph type="dt" sz="half" idx="10"/>
          </p:nvPr>
        </p:nvSpPr>
        <p:spPr/>
        <p:txBody>
          <a:bodyPr/>
          <a:lstStyle/>
          <a:p>
            <a:fld id="{BB0E289A-A061-0D41-8898-045AC8E3EC7C}" type="datetimeFigureOut">
              <a:rPr lang="en-US" smtClean="0"/>
              <a:t>1/2/24</a:t>
            </a:fld>
            <a:endParaRPr lang="en-US"/>
          </a:p>
        </p:txBody>
      </p:sp>
      <p:sp>
        <p:nvSpPr>
          <p:cNvPr id="3" name="Footer Placeholder 2">
            <a:extLst>
              <a:ext uri="{FF2B5EF4-FFF2-40B4-BE49-F238E27FC236}">
                <a16:creationId xmlns:a16="http://schemas.microsoft.com/office/drawing/2014/main" id="{8A60EA5D-1687-9407-00D5-E2FD1392D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C556A1-47DC-CD94-3876-D23E7E6C8685}"/>
              </a:ext>
            </a:extLst>
          </p:cNvPr>
          <p:cNvSpPr>
            <a:spLocks noGrp="1"/>
          </p:cNvSpPr>
          <p:nvPr>
            <p:ph type="sldNum" sz="quarter" idx="12"/>
          </p:nvPr>
        </p:nvSpPr>
        <p:spPr/>
        <p:txBody>
          <a:bodyPr/>
          <a:lstStyle/>
          <a:p>
            <a:fld id="{EB5639CD-AE05-894E-89FD-5EC80264430C}" type="slidenum">
              <a:rPr lang="en-US" smtClean="0"/>
              <a:t>‹#›</a:t>
            </a:fld>
            <a:endParaRPr lang="en-US"/>
          </a:p>
        </p:txBody>
      </p:sp>
    </p:spTree>
    <p:extLst>
      <p:ext uri="{BB962C8B-B14F-4D97-AF65-F5344CB8AC3E}">
        <p14:creationId xmlns:p14="http://schemas.microsoft.com/office/powerpoint/2010/main" val="75372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7B39-381B-0B5D-53BF-8B7854B55C3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2790514-D654-8DE0-66A8-CE048C329E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2C5E595-E64C-16EC-DDB4-326D9A896E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42ED3C-539E-0927-BB5A-73E32F788813}"/>
              </a:ext>
            </a:extLst>
          </p:cNvPr>
          <p:cNvSpPr>
            <a:spLocks noGrp="1"/>
          </p:cNvSpPr>
          <p:nvPr>
            <p:ph type="dt" sz="half" idx="10"/>
          </p:nvPr>
        </p:nvSpPr>
        <p:spPr/>
        <p:txBody>
          <a:bodyPr/>
          <a:lstStyle/>
          <a:p>
            <a:fld id="{BB0E289A-A061-0D41-8898-045AC8E3EC7C}" type="datetimeFigureOut">
              <a:rPr lang="en-US" smtClean="0"/>
              <a:t>1/2/24</a:t>
            </a:fld>
            <a:endParaRPr lang="en-US"/>
          </a:p>
        </p:txBody>
      </p:sp>
      <p:sp>
        <p:nvSpPr>
          <p:cNvPr id="6" name="Footer Placeholder 5">
            <a:extLst>
              <a:ext uri="{FF2B5EF4-FFF2-40B4-BE49-F238E27FC236}">
                <a16:creationId xmlns:a16="http://schemas.microsoft.com/office/drawing/2014/main" id="{155B0196-E2B5-B9A7-CF63-8901020BD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E8861B-7A8B-8395-FA62-7246D7469C54}"/>
              </a:ext>
            </a:extLst>
          </p:cNvPr>
          <p:cNvSpPr>
            <a:spLocks noGrp="1"/>
          </p:cNvSpPr>
          <p:nvPr>
            <p:ph type="sldNum" sz="quarter" idx="12"/>
          </p:nvPr>
        </p:nvSpPr>
        <p:spPr/>
        <p:txBody>
          <a:bodyPr/>
          <a:lstStyle/>
          <a:p>
            <a:fld id="{EB5639CD-AE05-894E-89FD-5EC80264430C}" type="slidenum">
              <a:rPr lang="en-US" smtClean="0"/>
              <a:t>‹#›</a:t>
            </a:fld>
            <a:endParaRPr lang="en-US"/>
          </a:p>
        </p:txBody>
      </p:sp>
    </p:spTree>
    <p:extLst>
      <p:ext uri="{BB962C8B-B14F-4D97-AF65-F5344CB8AC3E}">
        <p14:creationId xmlns:p14="http://schemas.microsoft.com/office/powerpoint/2010/main" val="2957314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42E0-4621-CBDD-913A-B9015E730A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D24F740-E0EF-4625-D509-DD5405C5CE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9384C3-608E-78A2-8672-AC7D8D13A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37B95C-6130-03B5-54AD-DAACC2E03BBD}"/>
              </a:ext>
            </a:extLst>
          </p:cNvPr>
          <p:cNvSpPr>
            <a:spLocks noGrp="1"/>
          </p:cNvSpPr>
          <p:nvPr>
            <p:ph type="dt" sz="half" idx="10"/>
          </p:nvPr>
        </p:nvSpPr>
        <p:spPr/>
        <p:txBody>
          <a:bodyPr/>
          <a:lstStyle/>
          <a:p>
            <a:fld id="{BB0E289A-A061-0D41-8898-045AC8E3EC7C}" type="datetimeFigureOut">
              <a:rPr lang="en-US" smtClean="0"/>
              <a:t>1/2/24</a:t>
            </a:fld>
            <a:endParaRPr lang="en-US"/>
          </a:p>
        </p:txBody>
      </p:sp>
      <p:sp>
        <p:nvSpPr>
          <p:cNvPr id="6" name="Footer Placeholder 5">
            <a:extLst>
              <a:ext uri="{FF2B5EF4-FFF2-40B4-BE49-F238E27FC236}">
                <a16:creationId xmlns:a16="http://schemas.microsoft.com/office/drawing/2014/main" id="{F030464D-8E42-0193-4F54-B0385B9169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942FC-E445-1E81-1354-A3ACE43FB54E}"/>
              </a:ext>
            </a:extLst>
          </p:cNvPr>
          <p:cNvSpPr>
            <a:spLocks noGrp="1"/>
          </p:cNvSpPr>
          <p:nvPr>
            <p:ph type="sldNum" sz="quarter" idx="12"/>
          </p:nvPr>
        </p:nvSpPr>
        <p:spPr/>
        <p:txBody>
          <a:bodyPr/>
          <a:lstStyle/>
          <a:p>
            <a:fld id="{EB5639CD-AE05-894E-89FD-5EC80264430C}" type="slidenum">
              <a:rPr lang="en-US" smtClean="0"/>
              <a:t>‹#›</a:t>
            </a:fld>
            <a:endParaRPr lang="en-US"/>
          </a:p>
        </p:txBody>
      </p:sp>
    </p:spTree>
    <p:extLst>
      <p:ext uri="{BB962C8B-B14F-4D97-AF65-F5344CB8AC3E}">
        <p14:creationId xmlns:p14="http://schemas.microsoft.com/office/powerpoint/2010/main" val="4191458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64D684-2BB2-894A-5D48-D08EDB8DE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CDD80F-3C3C-C1B4-2135-CAA6FFA073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884093-F307-2C7A-34F8-62E3E97FC2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0E289A-A061-0D41-8898-045AC8E3EC7C}" type="datetimeFigureOut">
              <a:rPr lang="en-US" smtClean="0"/>
              <a:t>1/2/24</a:t>
            </a:fld>
            <a:endParaRPr lang="en-US"/>
          </a:p>
        </p:txBody>
      </p:sp>
      <p:sp>
        <p:nvSpPr>
          <p:cNvPr id="5" name="Footer Placeholder 4">
            <a:extLst>
              <a:ext uri="{FF2B5EF4-FFF2-40B4-BE49-F238E27FC236}">
                <a16:creationId xmlns:a16="http://schemas.microsoft.com/office/drawing/2014/main" id="{D93EC8FD-55A4-F4FE-501F-A2B667D036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922270-CD65-1420-25FD-6CFDA45187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639CD-AE05-894E-89FD-5EC80264430C}" type="slidenum">
              <a:rPr lang="en-US" smtClean="0"/>
              <a:t>‹#›</a:t>
            </a:fld>
            <a:endParaRPr lang="en-US"/>
          </a:p>
        </p:txBody>
      </p:sp>
    </p:spTree>
    <p:extLst>
      <p:ext uri="{BB962C8B-B14F-4D97-AF65-F5344CB8AC3E}">
        <p14:creationId xmlns:p14="http://schemas.microsoft.com/office/powerpoint/2010/main" val="139527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4B95-B76D-BD0A-9F30-EB37128160D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64BB3B-2723-5C40-194A-DA3E66DE20F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1218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7278E40-B1E6-879D-CC89-D3A9138573C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7972" y="974240"/>
            <a:ext cx="7294265" cy="4939148"/>
          </a:xfrm>
          <a:prstGeom prst="rect">
            <a:avLst/>
          </a:prstGeom>
        </p:spPr>
      </p:pic>
      <p:sp>
        <p:nvSpPr>
          <p:cNvPr id="6" name="TextBox 5">
            <a:extLst>
              <a:ext uri="{FF2B5EF4-FFF2-40B4-BE49-F238E27FC236}">
                <a16:creationId xmlns:a16="http://schemas.microsoft.com/office/drawing/2014/main" id="{EF3661FD-2EDD-9DEC-6A7E-2CA336397951}"/>
              </a:ext>
            </a:extLst>
          </p:cNvPr>
          <p:cNvSpPr txBox="1"/>
          <p:nvPr/>
        </p:nvSpPr>
        <p:spPr>
          <a:xfrm>
            <a:off x="2976045" y="3421194"/>
            <a:ext cx="4623099" cy="923330"/>
          </a:xfrm>
          <a:prstGeom prst="rect">
            <a:avLst/>
          </a:prstGeom>
          <a:noFill/>
          <a:ln w="12700">
            <a:solidFill>
              <a:schemeClr val="accent1"/>
            </a:solidFill>
          </a:ln>
        </p:spPr>
        <p:txBody>
          <a:bodyPr wrap="square">
            <a:spAutoFit/>
          </a:bodyPr>
          <a:lstStyle/>
          <a:p>
            <a:r>
              <a:rPr lang="en-GB" sz="1350" dirty="0"/>
              <a:t>Some activities may create new collaborations to talk across other boundaries. Each activity is a long-running state machine supporting the flow of messages across one or more collaborations. </a:t>
            </a:r>
            <a:endParaRPr lang="en-US" sz="1350" dirty="0"/>
          </a:p>
        </p:txBody>
      </p:sp>
    </p:spTree>
    <p:extLst>
      <p:ext uri="{BB962C8B-B14F-4D97-AF65-F5344CB8AC3E}">
        <p14:creationId xmlns:p14="http://schemas.microsoft.com/office/powerpoint/2010/main" val="263966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3849DA-5C76-2A0C-FD93-2BFDCC16DA3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7972" y="974240"/>
            <a:ext cx="7294265" cy="4939148"/>
          </a:xfrm>
          <a:prstGeom prst="rect">
            <a:avLst/>
          </a:prstGeom>
        </p:spPr>
      </p:pic>
      <p:cxnSp>
        <p:nvCxnSpPr>
          <p:cNvPr id="4" name="Straight Arrow Connector 3">
            <a:extLst>
              <a:ext uri="{FF2B5EF4-FFF2-40B4-BE49-F238E27FC236}">
                <a16:creationId xmlns:a16="http://schemas.microsoft.com/office/drawing/2014/main" id="{F670BEE5-FA4D-3A7C-F3BA-629E4B8FC178}"/>
              </a:ext>
            </a:extLst>
          </p:cNvPr>
          <p:cNvCxnSpPr>
            <a:cxnSpLocks/>
            <a:stCxn id="5" idx="2"/>
          </p:cNvCxnSpPr>
          <p:nvPr/>
        </p:nvCxnSpPr>
        <p:spPr>
          <a:xfrm flipH="1">
            <a:off x="8761208" y="2364485"/>
            <a:ext cx="214971" cy="24357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C14B8E0-CDAC-8560-3D8C-55F47C7ED0AF}"/>
              </a:ext>
            </a:extLst>
          </p:cNvPr>
          <p:cNvSpPr txBox="1"/>
          <p:nvPr/>
        </p:nvSpPr>
        <p:spPr>
          <a:xfrm>
            <a:off x="7461704" y="1441154"/>
            <a:ext cx="302894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An </a:t>
            </a:r>
            <a:r>
              <a:rPr lang="en-US" sz="1350" i="1" dirty="0"/>
              <a:t>activity </a:t>
            </a:r>
            <a:r>
              <a:rPr lang="en-US" sz="1350" dirty="0"/>
              <a:t>needs to know which request a response was for; it does this via a </a:t>
            </a:r>
            <a:r>
              <a:rPr lang="en-US" sz="1350" b="1" dirty="0"/>
              <a:t>correlation id</a:t>
            </a:r>
            <a:r>
              <a:rPr lang="en-US" sz="1350" dirty="0"/>
              <a:t>: this is a response to that job.</a:t>
            </a:r>
            <a:endParaRPr lang="en-US" sz="1350" b="1" dirty="0"/>
          </a:p>
        </p:txBody>
      </p:sp>
      <p:cxnSp>
        <p:nvCxnSpPr>
          <p:cNvPr id="9" name="Straight Arrow Connector 8">
            <a:extLst>
              <a:ext uri="{FF2B5EF4-FFF2-40B4-BE49-F238E27FC236}">
                <a16:creationId xmlns:a16="http://schemas.microsoft.com/office/drawing/2014/main" id="{C4A5B1AE-2ED2-9498-611A-9B41B58D81C8}"/>
              </a:ext>
            </a:extLst>
          </p:cNvPr>
          <p:cNvCxnSpPr>
            <a:cxnSpLocks/>
            <a:stCxn id="10" idx="3"/>
          </p:cNvCxnSpPr>
          <p:nvPr/>
        </p:nvCxnSpPr>
        <p:spPr>
          <a:xfrm>
            <a:off x="3731410" y="2114473"/>
            <a:ext cx="2746487" cy="334707"/>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8601CE6-47C2-A842-D37D-E6E3D243D8EE}"/>
              </a:ext>
            </a:extLst>
          </p:cNvPr>
          <p:cNvSpPr txBox="1"/>
          <p:nvPr/>
        </p:nvSpPr>
        <p:spPr>
          <a:xfrm>
            <a:off x="1830443" y="1756682"/>
            <a:ext cx="1900967" cy="7155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The correlation id is typically added as a header on the message</a:t>
            </a:r>
          </a:p>
        </p:txBody>
      </p:sp>
      <p:cxnSp>
        <p:nvCxnSpPr>
          <p:cNvPr id="19" name="Straight Arrow Connector 18">
            <a:extLst>
              <a:ext uri="{FF2B5EF4-FFF2-40B4-BE49-F238E27FC236}">
                <a16:creationId xmlns:a16="http://schemas.microsoft.com/office/drawing/2014/main" id="{50DD830A-DE59-9106-B134-4B84A31F72CA}"/>
              </a:ext>
            </a:extLst>
          </p:cNvPr>
          <p:cNvCxnSpPr>
            <a:cxnSpLocks/>
            <a:stCxn id="20" idx="1"/>
          </p:cNvCxnSpPr>
          <p:nvPr/>
        </p:nvCxnSpPr>
        <p:spPr>
          <a:xfrm flipV="1">
            <a:off x="8148706" y="2838574"/>
            <a:ext cx="313976" cy="220434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0B84E37-6B09-AF9A-9A16-E993FEF1FC12}"/>
              </a:ext>
            </a:extLst>
          </p:cNvPr>
          <p:cNvSpPr txBox="1"/>
          <p:nvPr/>
        </p:nvSpPr>
        <p:spPr>
          <a:xfrm>
            <a:off x="8148707" y="4581249"/>
            <a:ext cx="190096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Because a correlation is one interaction pair of many, we also need a </a:t>
            </a:r>
            <a:r>
              <a:rPr lang="en-US" sz="1350" b="1" dirty="0"/>
              <a:t>conversation id</a:t>
            </a:r>
            <a:r>
              <a:rPr lang="en-US" sz="1350" dirty="0"/>
              <a:t>.</a:t>
            </a:r>
          </a:p>
        </p:txBody>
      </p:sp>
      <p:sp>
        <p:nvSpPr>
          <p:cNvPr id="25" name="TextBox 24">
            <a:extLst>
              <a:ext uri="{FF2B5EF4-FFF2-40B4-BE49-F238E27FC236}">
                <a16:creationId xmlns:a16="http://schemas.microsoft.com/office/drawing/2014/main" id="{FF9CC1AB-B19D-F930-AFD8-C94A9565D19F}"/>
              </a:ext>
            </a:extLst>
          </p:cNvPr>
          <p:cNvSpPr txBox="1"/>
          <p:nvPr/>
        </p:nvSpPr>
        <p:spPr>
          <a:xfrm>
            <a:off x="5333691" y="4922730"/>
            <a:ext cx="1998921"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Sometimes a natural id, such as an order id, provides the conversation id</a:t>
            </a:r>
          </a:p>
        </p:txBody>
      </p:sp>
      <p:cxnSp>
        <p:nvCxnSpPr>
          <p:cNvPr id="26" name="Straight Arrow Connector 25">
            <a:extLst>
              <a:ext uri="{FF2B5EF4-FFF2-40B4-BE49-F238E27FC236}">
                <a16:creationId xmlns:a16="http://schemas.microsoft.com/office/drawing/2014/main" id="{FF8B4DA4-1686-C819-2546-76EDA922BE0D}"/>
              </a:ext>
            </a:extLst>
          </p:cNvPr>
          <p:cNvCxnSpPr>
            <a:cxnSpLocks/>
            <a:stCxn id="25" idx="3"/>
          </p:cNvCxnSpPr>
          <p:nvPr/>
        </p:nvCxnSpPr>
        <p:spPr>
          <a:xfrm flipV="1">
            <a:off x="7332611" y="5285711"/>
            <a:ext cx="816094" cy="9868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844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20"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78623E-063B-D1A6-F0D8-5736D1DD760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7972" y="974240"/>
            <a:ext cx="7294265" cy="4939148"/>
          </a:xfrm>
          <a:prstGeom prst="rect">
            <a:avLst/>
          </a:prstGeom>
        </p:spPr>
      </p:pic>
      <p:sp>
        <p:nvSpPr>
          <p:cNvPr id="10" name="TextBox 9">
            <a:extLst>
              <a:ext uri="{FF2B5EF4-FFF2-40B4-BE49-F238E27FC236}">
                <a16:creationId xmlns:a16="http://schemas.microsoft.com/office/drawing/2014/main" id="{48601CE6-47C2-A842-D37D-E6E3D243D8EE}"/>
              </a:ext>
            </a:extLst>
          </p:cNvPr>
          <p:cNvSpPr txBox="1"/>
          <p:nvPr/>
        </p:nvSpPr>
        <p:spPr>
          <a:xfrm>
            <a:off x="2428169" y="2885506"/>
            <a:ext cx="2372831" cy="7155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A </a:t>
            </a:r>
            <a:r>
              <a:rPr lang="en-US" sz="1350" b="1" dirty="0"/>
              <a:t>collaboration</a:t>
            </a:r>
            <a:r>
              <a:rPr lang="en-US" sz="1350" dirty="0"/>
              <a:t> represents at least one request-reply with more than one partner.</a:t>
            </a:r>
          </a:p>
        </p:txBody>
      </p:sp>
      <p:sp>
        <p:nvSpPr>
          <p:cNvPr id="4" name="TextBox 3">
            <a:extLst>
              <a:ext uri="{FF2B5EF4-FFF2-40B4-BE49-F238E27FC236}">
                <a16:creationId xmlns:a16="http://schemas.microsoft.com/office/drawing/2014/main" id="{9F5EAE62-349A-9A88-57CB-7F5B2AC3F501}"/>
              </a:ext>
            </a:extLst>
          </p:cNvPr>
          <p:cNvSpPr txBox="1"/>
          <p:nvPr/>
        </p:nvSpPr>
        <p:spPr>
          <a:xfrm>
            <a:off x="4800999" y="3800243"/>
            <a:ext cx="2372831" cy="11310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A </a:t>
            </a:r>
            <a:r>
              <a:rPr lang="en-US" sz="1350" b="1" dirty="0"/>
              <a:t>collaboration</a:t>
            </a:r>
            <a:r>
              <a:rPr lang="en-US" sz="1350" dirty="0"/>
              <a:t> is the workflow, across all its participants. The conversation id is the identity of the collaboration.</a:t>
            </a:r>
          </a:p>
        </p:txBody>
      </p:sp>
    </p:spTree>
    <p:extLst>
      <p:ext uri="{BB962C8B-B14F-4D97-AF65-F5344CB8AC3E}">
        <p14:creationId xmlns:p14="http://schemas.microsoft.com/office/powerpoint/2010/main" val="332889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9D27E-81C1-89C2-6181-16FFB3A9AC5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7972" y="974240"/>
            <a:ext cx="7294265" cy="4939148"/>
          </a:xfrm>
          <a:prstGeom prst="rect">
            <a:avLst/>
          </a:prstGeom>
        </p:spPr>
      </p:pic>
      <p:cxnSp>
        <p:nvCxnSpPr>
          <p:cNvPr id="9" name="Straight Arrow Connector 8">
            <a:extLst>
              <a:ext uri="{FF2B5EF4-FFF2-40B4-BE49-F238E27FC236}">
                <a16:creationId xmlns:a16="http://schemas.microsoft.com/office/drawing/2014/main" id="{C4A5B1AE-2ED2-9498-611A-9B41B58D81C8}"/>
              </a:ext>
            </a:extLst>
          </p:cNvPr>
          <p:cNvCxnSpPr>
            <a:cxnSpLocks/>
            <a:stCxn id="10" idx="2"/>
          </p:cNvCxnSpPr>
          <p:nvPr/>
        </p:nvCxnSpPr>
        <p:spPr>
          <a:xfrm flipH="1">
            <a:off x="8010861" y="2365507"/>
            <a:ext cx="928402" cy="62175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8601CE6-47C2-A842-D37D-E6E3D243D8EE}"/>
              </a:ext>
            </a:extLst>
          </p:cNvPr>
          <p:cNvSpPr txBox="1"/>
          <p:nvPr/>
        </p:nvSpPr>
        <p:spPr>
          <a:xfrm>
            <a:off x="7424789" y="1649926"/>
            <a:ext cx="3028949" cy="7155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An activity provides </a:t>
            </a:r>
            <a:r>
              <a:rPr lang="en-US" sz="1350" b="1" dirty="0"/>
              <a:t>orchestration</a:t>
            </a:r>
            <a:r>
              <a:rPr lang="en-US" sz="1350" dirty="0"/>
              <a:t>. It controls a steps in a workflow. It controls the fiefdom’s interaction with a partner.</a:t>
            </a:r>
            <a:endParaRPr lang="en-US" sz="1350" b="1" dirty="0"/>
          </a:p>
        </p:txBody>
      </p:sp>
      <p:cxnSp>
        <p:nvCxnSpPr>
          <p:cNvPr id="7" name="Straight Arrow Connector 6">
            <a:extLst>
              <a:ext uri="{FF2B5EF4-FFF2-40B4-BE49-F238E27FC236}">
                <a16:creationId xmlns:a16="http://schemas.microsoft.com/office/drawing/2014/main" id="{7894560F-9C90-B105-4759-634F85A793F7}"/>
              </a:ext>
            </a:extLst>
          </p:cNvPr>
          <p:cNvCxnSpPr>
            <a:cxnSpLocks/>
          </p:cNvCxnSpPr>
          <p:nvPr/>
        </p:nvCxnSpPr>
        <p:spPr>
          <a:xfrm flipH="1" flipV="1">
            <a:off x="7939549" y="3152468"/>
            <a:ext cx="637868" cy="1541837"/>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63873209-9D87-0E4F-5F42-AD4C1686BE5F}"/>
              </a:ext>
            </a:extLst>
          </p:cNvPr>
          <p:cNvSpPr txBox="1"/>
          <p:nvPr/>
        </p:nvSpPr>
        <p:spPr>
          <a:xfrm>
            <a:off x="6853289" y="4694305"/>
            <a:ext cx="3028949" cy="7155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The activity runs within the fiefdom, not external to it in a process manager. </a:t>
            </a:r>
            <a:r>
              <a:rPr lang="en-US" sz="1350" i="1" dirty="0"/>
              <a:t>Smart endpoints and dumb pipes.</a:t>
            </a:r>
            <a:r>
              <a:rPr lang="en-US" sz="1350" dirty="0"/>
              <a:t> </a:t>
            </a:r>
            <a:endParaRPr lang="en-US" sz="1350" b="1" dirty="0"/>
          </a:p>
        </p:txBody>
      </p:sp>
      <p:cxnSp>
        <p:nvCxnSpPr>
          <p:cNvPr id="21" name="Straight Arrow Connector 20">
            <a:extLst>
              <a:ext uri="{FF2B5EF4-FFF2-40B4-BE49-F238E27FC236}">
                <a16:creationId xmlns:a16="http://schemas.microsoft.com/office/drawing/2014/main" id="{B1DB4358-516F-E273-E50A-765819B11784}"/>
              </a:ext>
            </a:extLst>
          </p:cNvPr>
          <p:cNvCxnSpPr>
            <a:cxnSpLocks/>
            <a:stCxn id="22" idx="2"/>
          </p:cNvCxnSpPr>
          <p:nvPr/>
        </p:nvCxnSpPr>
        <p:spPr>
          <a:xfrm>
            <a:off x="3252739" y="4192366"/>
            <a:ext cx="999715" cy="24293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708D9FB-6676-F247-9398-952BCA812883}"/>
              </a:ext>
            </a:extLst>
          </p:cNvPr>
          <p:cNvSpPr txBox="1"/>
          <p:nvPr/>
        </p:nvSpPr>
        <p:spPr>
          <a:xfrm>
            <a:off x="1738264" y="2853538"/>
            <a:ext cx="3028949" cy="13388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Other fiefdoms we partner with, run their own activities to control their part of the work. This might include calling other fiefdoms. These sets of activities - a </a:t>
            </a:r>
            <a:r>
              <a:rPr lang="en-US" sz="1350" i="1" dirty="0"/>
              <a:t>collaboration</a:t>
            </a:r>
            <a:r>
              <a:rPr lang="en-US" sz="1350" dirty="0"/>
              <a:t> - are </a:t>
            </a:r>
            <a:r>
              <a:rPr lang="en-US" sz="1350" b="1" dirty="0"/>
              <a:t>choreography</a:t>
            </a:r>
            <a:r>
              <a:rPr lang="en-US" sz="1350" dirty="0"/>
              <a:t> as they are not centrally coordinated.</a:t>
            </a:r>
            <a:endParaRPr lang="en-US" sz="1350" b="1" dirty="0"/>
          </a:p>
        </p:txBody>
      </p:sp>
      <p:cxnSp>
        <p:nvCxnSpPr>
          <p:cNvPr id="27" name="Straight Arrow Connector 26">
            <a:extLst>
              <a:ext uri="{FF2B5EF4-FFF2-40B4-BE49-F238E27FC236}">
                <a16:creationId xmlns:a16="http://schemas.microsoft.com/office/drawing/2014/main" id="{86CF90FD-EE6B-F049-A217-EFDE54874061}"/>
              </a:ext>
            </a:extLst>
          </p:cNvPr>
          <p:cNvCxnSpPr>
            <a:cxnSpLocks/>
            <a:stCxn id="22" idx="0"/>
          </p:cNvCxnSpPr>
          <p:nvPr/>
        </p:nvCxnSpPr>
        <p:spPr>
          <a:xfrm flipV="1">
            <a:off x="3252738" y="2495102"/>
            <a:ext cx="1514474" cy="35843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39FEFC6D-A1FA-A4B8-9DB1-9999A601F95C}"/>
              </a:ext>
            </a:extLst>
          </p:cNvPr>
          <p:cNvSpPr txBox="1"/>
          <p:nvPr/>
        </p:nvSpPr>
        <p:spPr>
          <a:xfrm>
            <a:off x="1738264" y="4424241"/>
            <a:ext cx="302894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We often suggest choreography </a:t>
            </a:r>
            <a:r>
              <a:rPr lang="en-US" sz="1350" b="1" dirty="0"/>
              <a:t>or</a:t>
            </a:r>
            <a:r>
              <a:rPr lang="en-US" sz="1350" dirty="0"/>
              <a:t> orchestration – but here </a:t>
            </a:r>
            <a:r>
              <a:rPr lang="en-US" sz="1350" i="1" dirty="0"/>
              <a:t>orchestration</a:t>
            </a:r>
            <a:r>
              <a:rPr lang="en-US" sz="1350" dirty="0"/>
              <a:t> </a:t>
            </a:r>
            <a:r>
              <a:rPr lang="en-US" sz="1350" i="1" dirty="0"/>
              <a:t>is an activity</a:t>
            </a:r>
            <a:r>
              <a:rPr lang="en-US" sz="1350" dirty="0"/>
              <a:t>, </a:t>
            </a:r>
            <a:r>
              <a:rPr lang="en-US" sz="1350" i="1" dirty="0"/>
              <a:t>choreography is a collaboration</a:t>
            </a:r>
            <a:r>
              <a:rPr lang="en-US" sz="1350" dirty="0"/>
              <a:t>.</a:t>
            </a:r>
            <a:endParaRPr lang="en-US" sz="1350" b="1" dirty="0"/>
          </a:p>
        </p:txBody>
      </p:sp>
    </p:spTree>
    <p:extLst>
      <p:ext uri="{BB962C8B-B14F-4D97-AF65-F5344CB8AC3E}">
        <p14:creationId xmlns:p14="http://schemas.microsoft.com/office/powerpoint/2010/main" val="367064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22"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30E5E-E1C2-D4D8-45CC-7427BC40957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97972" y="974240"/>
            <a:ext cx="7294265" cy="4939148"/>
          </a:xfrm>
          <a:prstGeom prst="rect">
            <a:avLst/>
          </a:prstGeom>
        </p:spPr>
      </p:pic>
      <p:cxnSp>
        <p:nvCxnSpPr>
          <p:cNvPr id="4" name="Straight Arrow Connector 3">
            <a:extLst>
              <a:ext uri="{FF2B5EF4-FFF2-40B4-BE49-F238E27FC236}">
                <a16:creationId xmlns:a16="http://schemas.microsoft.com/office/drawing/2014/main" id="{F670BEE5-FA4D-3A7C-F3BA-629E4B8FC178}"/>
              </a:ext>
            </a:extLst>
          </p:cNvPr>
          <p:cNvCxnSpPr>
            <a:cxnSpLocks/>
            <a:stCxn id="5" idx="1"/>
          </p:cNvCxnSpPr>
          <p:nvPr/>
        </p:nvCxnSpPr>
        <p:spPr>
          <a:xfrm flipH="1">
            <a:off x="6547672" y="2296578"/>
            <a:ext cx="784939" cy="52405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C14B8E0-CDAC-8560-3D8C-55F47C7ED0AF}"/>
              </a:ext>
            </a:extLst>
          </p:cNvPr>
          <p:cNvSpPr txBox="1"/>
          <p:nvPr/>
        </p:nvSpPr>
        <p:spPr>
          <a:xfrm>
            <a:off x="7332611" y="1731038"/>
            <a:ext cx="3028949" cy="11310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An </a:t>
            </a:r>
            <a:r>
              <a:rPr lang="en-US" sz="1350" i="1" dirty="0"/>
              <a:t>activity </a:t>
            </a:r>
            <a:r>
              <a:rPr lang="en-US" sz="1350" dirty="0"/>
              <a:t>allows us to preserve causality. If the first step must succeed before we run the second step, application code operates as a </a:t>
            </a:r>
            <a:r>
              <a:rPr lang="en-US" sz="1350" i="1" dirty="0"/>
              <a:t>state machine</a:t>
            </a:r>
            <a:r>
              <a:rPr lang="en-US" sz="1350" dirty="0"/>
              <a:t> to ensures that happens</a:t>
            </a:r>
            <a:endParaRPr lang="en-US" sz="1350" b="1" dirty="0"/>
          </a:p>
        </p:txBody>
      </p:sp>
      <p:cxnSp>
        <p:nvCxnSpPr>
          <p:cNvPr id="14" name="Straight Arrow Connector 13">
            <a:extLst>
              <a:ext uri="{FF2B5EF4-FFF2-40B4-BE49-F238E27FC236}">
                <a16:creationId xmlns:a16="http://schemas.microsoft.com/office/drawing/2014/main" id="{5E40E9F4-E202-8ADA-A681-1446334A4620}"/>
              </a:ext>
            </a:extLst>
          </p:cNvPr>
          <p:cNvCxnSpPr>
            <a:cxnSpLocks/>
            <a:stCxn id="15" idx="0"/>
          </p:cNvCxnSpPr>
          <p:nvPr/>
        </p:nvCxnSpPr>
        <p:spPr>
          <a:xfrm flipV="1">
            <a:off x="3344917" y="2820631"/>
            <a:ext cx="2299415" cy="38415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884B2F4-E1D8-5E05-637F-FF3AE70571DF}"/>
              </a:ext>
            </a:extLst>
          </p:cNvPr>
          <p:cNvSpPr txBox="1"/>
          <p:nvPr/>
        </p:nvSpPr>
        <p:spPr>
          <a:xfrm>
            <a:off x="1830442" y="3204784"/>
            <a:ext cx="3028949" cy="7155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Without a state machine controlling the order, Fiefdom D could execute its work, without Fiefdom B succeeding</a:t>
            </a:r>
            <a:endParaRPr lang="en-US" sz="1350" b="1" dirty="0"/>
          </a:p>
        </p:txBody>
      </p:sp>
      <p:cxnSp>
        <p:nvCxnSpPr>
          <p:cNvPr id="7" name="Straight Arrow Connector 6">
            <a:extLst>
              <a:ext uri="{FF2B5EF4-FFF2-40B4-BE49-F238E27FC236}">
                <a16:creationId xmlns:a16="http://schemas.microsoft.com/office/drawing/2014/main" id="{60D29D76-A2BC-C417-3C60-AF35AB1A407F}"/>
              </a:ext>
            </a:extLst>
          </p:cNvPr>
          <p:cNvCxnSpPr>
            <a:cxnSpLocks/>
          </p:cNvCxnSpPr>
          <p:nvPr/>
        </p:nvCxnSpPr>
        <p:spPr>
          <a:xfrm>
            <a:off x="3227440" y="3897282"/>
            <a:ext cx="2510912" cy="462427"/>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A935BD0-CBEC-7863-2166-7124CB74E801}"/>
              </a:ext>
            </a:extLst>
          </p:cNvPr>
          <p:cNvCxnSpPr>
            <a:cxnSpLocks/>
            <a:stCxn id="5" idx="1"/>
          </p:cNvCxnSpPr>
          <p:nvPr/>
        </p:nvCxnSpPr>
        <p:spPr>
          <a:xfrm flipH="1">
            <a:off x="7147560" y="2296578"/>
            <a:ext cx="185050" cy="174079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142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C7FE3F-6848-D9F3-2335-AAA087AA1C9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46381" y="980292"/>
            <a:ext cx="7232638" cy="4897419"/>
          </a:xfrm>
          <a:prstGeom prst="rect">
            <a:avLst/>
          </a:prstGeom>
        </p:spPr>
      </p:pic>
      <p:cxnSp>
        <p:nvCxnSpPr>
          <p:cNvPr id="4" name="Straight Arrow Connector 3">
            <a:extLst>
              <a:ext uri="{FF2B5EF4-FFF2-40B4-BE49-F238E27FC236}">
                <a16:creationId xmlns:a16="http://schemas.microsoft.com/office/drawing/2014/main" id="{F670BEE5-FA4D-3A7C-F3BA-629E4B8FC178}"/>
              </a:ext>
            </a:extLst>
          </p:cNvPr>
          <p:cNvCxnSpPr>
            <a:cxnSpLocks/>
            <a:stCxn id="5" idx="2"/>
          </p:cNvCxnSpPr>
          <p:nvPr/>
        </p:nvCxnSpPr>
        <p:spPr>
          <a:xfrm flipH="1">
            <a:off x="8043135" y="2654367"/>
            <a:ext cx="803951" cy="63142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C14B8E0-CDAC-8560-3D8C-55F47C7ED0AF}"/>
              </a:ext>
            </a:extLst>
          </p:cNvPr>
          <p:cNvSpPr txBox="1"/>
          <p:nvPr/>
        </p:nvSpPr>
        <p:spPr>
          <a:xfrm>
            <a:off x="7332611" y="1731037"/>
            <a:ext cx="302894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An </a:t>
            </a:r>
            <a:r>
              <a:rPr lang="en-US" sz="1350" i="1" dirty="0"/>
              <a:t>activity </a:t>
            </a:r>
            <a:r>
              <a:rPr lang="en-US" sz="1350" dirty="0"/>
              <a:t>also lets us manage unhappy paths – they are just the states we move into given a unhappy result from an exchange of messages</a:t>
            </a:r>
            <a:endParaRPr lang="en-US" sz="1350" b="1" dirty="0"/>
          </a:p>
        </p:txBody>
      </p:sp>
    </p:spTree>
    <p:extLst>
      <p:ext uri="{BB962C8B-B14F-4D97-AF65-F5344CB8AC3E}">
        <p14:creationId xmlns:p14="http://schemas.microsoft.com/office/powerpoint/2010/main" val="27083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1A67F-BCFA-F4FB-819D-D77F8839CD1C}"/>
              </a:ext>
            </a:extLst>
          </p:cNvPr>
          <p:cNvPicPr>
            <a:picLocks noChangeAspect="1"/>
          </p:cNvPicPr>
          <p:nvPr/>
        </p:nvPicPr>
        <p:blipFill>
          <a:blip r:embed="rId2"/>
          <a:stretch>
            <a:fillRect/>
          </a:stretch>
        </p:blipFill>
        <p:spPr>
          <a:xfrm>
            <a:off x="2623014" y="1067871"/>
            <a:ext cx="6945972" cy="4722261"/>
          </a:xfrm>
          <a:prstGeom prst="rect">
            <a:avLst/>
          </a:prstGeom>
        </p:spPr>
      </p:pic>
      <p:cxnSp>
        <p:nvCxnSpPr>
          <p:cNvPr id="4" name="Straight Arrow Connector 3">
            <a:extLst>
              <a:ext uri="{FF2B5EF4-FFF2-40B4-BE49-F238E27FC236}">
                <a16:creationId xmlns:a16="http://schemas.microsoft.com/office/drawing/2014/main" id="{5DE4C210-905C-AC7D-10C7-D4884F59BC4D}"/>
              </a:ext>
            </a:extLst>
          </p:cNvPr>
          <p:cNvCxnSpPr>
            <a:cxnSpLocks/>
          </p:cNvCxnSpPr>
          <p:nvPr/>
        </p:nvCxnSpPr>
        <p:spPr>
          <a:xfrm flipH="1">
            <a:off x="7787609" y="2274678"/>
            <a:ext cx="495951" cy="67707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13ACA07-12AC-AF8E-4398-03D7EFAD2C67}"/>
              </a:ext>
            </a:extLst>
          </p:cNvPr>
          <p:cNvSpPr txBox="1"/>
          <p:nvPr/>
        </p:nvSpPr>
        <p:spPr>
          <a:xfrm>
            <a:off x="6769085" y="1582181"/>
            <a:ext cx="302894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A tentative operation is one where we don’t know if participants should commit yet, we need them to be ready to do so.</a:t>
            </a:r>
            <a:endParaRPr lang="en-US" sz="1350" b="1" dirty="0"/>
          </a:p>
        </p:txBody>
      </p:sp>
    </p:spTree>
    <p:extLst>
      <p:ext uri="{BB962C8B-B14F-4D97-AF65-F5344CB8AC3E}">
        <p14:creationId xmlns:p14="http://schemas.microsoft.com/office/powerpoint/2010/main" val="282484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8FAB9-F2EF-5655-5190-14DD62D81268}"/>
              </a:ext>
            </a:extLst>
          </p:cNvPr>
          <p:cNvPicPr>
            <a:picLocks noChangeAspect="1"/>
          </p:cNvPicPr>
          <p:nvPr/>
        </p:nvPicPr>
        <p:blipFill>
          <a:blip r:embed="rId3"/>
          <a:stretch>
            <a:fillRect/>
          </a:stretch>
        </p:blipFill>
        <p:spPr>
          <a:xfrm>
            <a:off x="2490107" y="977513"/>
            <a:ext cx="7211786" cy="4902977"/>
          </a:xfrm>
          <a:prstGeom prst="rect">
            <a:avLst/>
          </a:prstGeom>
        </p:spPr>
      </p:pic>
      <p:cxnSp>
        <p:nvCxnSpPr>
          <p:cNvPr id="2" name="Straight Arrow Connector 1">
            <a:extLst>
              <a:ext uri="{FF2B5EF4-FFF2-40B4-BE49-F238E27FC236}">
                <a16:creationId xmlns:a16="http://schemas.microsoft.com/office/drawing/2014/main" id="{26F984BD-C091-3178-7326-E09A08F89A84}"/>
              </a:ext>
            </a:extLst>
          </p:cNvPr>
          <p:cNvCxnSpPr>
            <a:cxnSpLocks/>
            <a:stCxn id="4" idx="0"/>
          </p:cNvCxnSpPr>
          <p:nvPr/>
        </p:nvCxnSpPr>
        <p:spPr>
          <a:xfrm flipV="1">
            <a:off x="6096001" y="4555363"/>
            <a:ext cx="1244278" cy="60422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18A47370-0F4D-2785-7165-08E82D42B475}"/>
              </a:ext>
            </a:extLst>
          </p:cNvPr>
          <p:cNvSpPr txBox="1"/>
          <p:nvPr/>
        </p:nvSpPr>
        <p:spPr>
          <a:xfrm>
            <a:off x="4581527" y="5159592"/>
            <a:ext cx="3028949" cy="7155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A tentative operation can rollback to unlock resources reserved in another fiefdom.</a:t>
            </a:r>
            <a:endParaRPr lang="en-US" sz="1350" b="1" dirty="0"/>
          </a:p>
        </p:txBody>
      </p:sp>
    </p:spTree>
    <p:extLst>
      <p:ext uri="{BB962C8B-B14F-4D97-AF65-F5344CB8AC3E}">
        <p14:creationId xmlns:p14="http://schemas.microsoft.com/office/powerpoint/2010/main" val="268789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99FB5-9952-DD5C-4279-3B0860AFEDF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97972" y="974240"/>
            <a:ext cx="7294265" cy="4939148"/>
          </a:xfrm>
          <a:prstGeom prst="rect">
            <a:avLst/>
          </a:prstGeom>
        </p:spPr>
      </p:pic>
      <p:sp>
        <p:nvSpPr>
          <p:cNvPr id="7" name="TextBox 6">
            <a:extLst>
              <a:ext uri="{FF2B5EF4-FFF2-40B4-BE49-F238E27FC236}">
                <a16:creationId xmlns:a16="http://schemas.microsoft.com/office/drawing/2014/main" id="{6DD85470-DD59-6824-BF07-4A3CA229A804}"/>
              </a:ext>
            </a:extLst>
          </p:cNvPr>
          <p:cNvSpPr txBox="1"/>
          <p:nvPr/>
        </p:nvSpPr>
        <p:spPr>
          <a:xfrm>
            <a:off x="4195763" y="2840378"/>
            <a:ext cx="380047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Of course this looks a lot like 2PC  or a </a:t>
            </a:r>
            <a:r>
              <a:rPr lang="en-US" i="1" dirty="0"/>
              <a:t>saga</a:t>
            </a:r>
            <a:r>
              <a:rPr lang="en-US" dirty="0"/>
              <a:t> – but it’s a collaboration  so there is </a:t>
            </a:r>
            <a:r>
              <a:rPr lang="en-US" i="1" dirty="0"/>
              <a:t>no coordinator or process manager</a:t>
            </a:r>
            <a:r>
              <a:rPr lang="en-US" dirty="0"/>
              <a:t>. </a:t>
            </a:r>
            <a:r>
              <a:rPr lang="en-US" i="1" dirty="0"/>
              <a:t>Smart endpoints, dumb pipes.</a:t>
            </a:r>
            <a:endParaRPr lang="en-US" b="1" i="1" dirty="0"/>
          </a:p>
        </p:txBody>
      </p:sp>
    </p:spTree>
    <p:extLst>
      <p:ext uri="{BB962C8B-B14F-4D97-AF65-F5344CB8AC3E}">
        <p14:creationId xmlns:p14="http://schemas.microsoft.com/office/powerpoint/2010/main" val="393048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1842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dirty="0"/>
              <a:t>Pipeline Observability</a:t>
            </a:r>
            <a:endParaRPr lang="en-GB" dirty="0"/>
          </a:p>
        </p:txBody>
      </p:sp>
    </p:spTree>
    <p:extLst>
      <p:ext uri="{BB962C8B-B14F-4D97-AF65-F5344CB8AC3E}">
        <p14:creationId xmlns:p14="http://schemas.microsoft.com/office/powerpoint/2010/main" val="2424774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Choreography and Orchestration</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a:t>
            </a:fld>
            <a:endParaRPr lang="en-US"/>
          </a:p>
        </p:txBody>
      </p:sp>
    </p:spTree>
    <p:extLst>
      <p:ext uri="{BB962C8B-B14F-4D97-AF65-F5344CB8AC3E}">
        <p14:creationId xmlns:p14="http://schemas.microsoft.com/office/powerpoint/2010/main" val="3943570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A5470A-0784-79FE-ED71-ADFE997F64F2}"/>
              </a:ext>
            </a:extLst>
          </p:cNvPr>
          <p:cNvPicPr>
            <a:picLocks noChangeAspect="1"/>
          </p:cNvPicPr>
          <p:nvPr/>
        </p:nvPicPr>
        <p:blipFill>
          <a:blip r:embed="rId2"/>
          <a:stretch>
            <a:fillRect/>
          </a:stretch>
        </p:blipFill>
        <p:spPr>
          <a:xfrm>
            <a:off x="1787770" y="1320727"/>
            <a:ext cx="8098515" cy="4312931"/>
          </a:xfrm>
          <a:prstGeom prst="rect">
            <a:avLst/>
          </a:prstGeom>
        </p:spPr>
      </p:pic>
      <p:sp>
        <p:nvSpPr>
          <p:cNvPr id="10" name="Rectangle 9">
            <a:extLst>
              <a:ext uri="{FF2B5EF4-FFF2-40B4-BE49-F238E27FC236}">
                <a16:creationId xmlns:a16="http://schemas.microsoft.com/office/drawing/2014/main" id="{1C0074C6-C7EC-F0F0-40D3-843B6C86715E}"/>
              </a:ext>
            </a:extLst>
          </p:cNvPr>
          <p:cNvSpPr/>
          <p:nvPr/>
        </p:nvSpPr>
        <p:spPr>
          <a:xfrm>
            <a:off x="4326349" y="3234817"/>
            <a:ext cx="1510679" cy="923330"/>
          </a:xfrm>
          <a:prstGeom prst="rect">
            <a:avLst/>
          </a:prstGeom>
          <a:ln w="12700">
            <a:solidFill>
              <a:schemeClr val="tx1"/>
            </a:solidFill>
          </a:ln>
        </p:spPr>
        <p:txBody>
          <a:bodyPr wrap="square">
            <a:spAutoFit/>
          </a:bodyPr>
          <a:lstStyle/>
          <a:p>
            <a:pPr algn="ctr"/>
            <a:r>
              <a:rPr lang="en-US" sz="900" dirty="0"/>
              <a:t>If current state lives in the information packets – messages - flowing through our system, how do we understand the state of a workflow?</a:t>
            </a:r>
          </a:p>
        </p:txBody>
      </p:sp>
      <p:cxnSp>
        <p:nvCxnSpPr>
          <p:cNvPr id="11" name="Straight Arrow Connector 10">
            <a:extLst>
              <a:ext uri="{FF2B5EF4-FFF2-40B4-BE49-F238E27FC236}">
                <a16:creationId xmlns:a16="http://schemas.microsoft.com/office/drawing/2014/main" id="{02D8141D-C756-65C6-29E8-90304A430909}"/>
              </a:ext>
            </a:extLst>
          </p:cNvPr>
          <p:cNvCxnSpPr>
            <a:cxnSpLocks/>
            <a:stCxn id="10" idx="0"/>
          </p:cNvCxnSpPr>
          <p:nvPr/>
        </p:nvCxnSpPr>
        <p:spPr>
          <a:xfrm flipV="1">
            <a:off x="5081689" y="1776223"/>
            <a:ext cx="1503517"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ADF0D0-AF8B-A423-FE11-2D918106B214}"/>
              </a:ext>
            </a:extLst>
          </p:cNvPr>
          <p:cNvCxnSpPr>
            <a:cxnSpLocks/>
          </p:cNvCxnSpPr>
          <p:nvPr/>
        </p:nvCxnSpPr>
        <p:spPr>
          <a:xfrm flipH="1" flipV="1">
            <a:off x="4212338" y="1728217"/>
            <a:ext cx="869351" cy="1506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85A4FE-A587-0670-B047-549090FFEBDD}"/>
              </a:ext>
            </a:extLst>
          </p:cNvPr>
          <p:cNvCxnSpPr>
            <a:cxnSpLocks/>
          </p:cNvCxnSpPr>
          <p:nvPr/>
        </p:nvCxnSpPr>
        <p:spPr>
          <a:xfrm flipV="1">
            <a:off x="5081689" y="1776223"/>
            <a:ext cx="4068409" cy="1458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645D054-D636-A23B-42BC-70F66E0F8B5C}"/>
              </a:ext>
            </a:extLst>
          </p:cNvPr>
          <p:cNvSpPr/>
          <p:nvPr/>
        </p:nvSpPr>
        <p:spPr>
          <a:xfrm>
            <a:off x="8637745" y="3027069"/>
            <a:ext cx="1510679" cy="507831"/>
          </a:xfrm>
          <a:prstGeom prst="rect">
            <a:avLst/>
          </a:prstGeom>
          <a:ln w="12700">
            <a:solidFill>
              <a:schemeClr val="tx1"/>
            </a:solidFill>
          </a:ln>
        </p:spPr>
        <p:txBody>
          <a:bodyPr wrap="square">
            <a:spAutoFit/>
          </a:bodyPr>
          <a:lstStyle/>
          <a:p>
            <a:pPr algn="ctr"/>
            <a:r>
              <a:rPr lang="en-US" sz="900" dirty="0"/>
              <a:t>Events represent a notification of a state transition in our workflow</a:t>
            </a:r>
          </a:p>
        </p:txBody>
      </p:sp>
      <p:cxnSp>
        <p:nvCxnSpPr>
          <p:cNvPr id="25" name="Straight Arrow Connector 24">
            <a:extLst>
              <a:ext uri="{FF2B5EF4-FFF2-40B4-BE49-F238E27FC236}">
                <a16:creationId xmlns:a16="http://schemas.microsoft.com/office/drawing/2014/main" id="{1AE9FBF9-0AE0-D3E0-5185-8D888626DAD2}"/>
              </a:ext>
            </a:extLst>
          </p:cNvPr>
          <p:cNvCxnSpPr>
            <a:cxnSpLocks/>
            <a:stCxn id="24" idx="0"/>
          </p:cNvCxnSpPr>
          <p:nvPr/>
        </p:nvCxnSpPr>
        <p:spPr>
          <a:xfrm flipH="1" flipV="1">
            <a:off x="6804662" y="2438796"/>
            <a:ext cx="2588423" cy="588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ED7FF4-0014-3580-AB4E-7C4A80E53EBB}"/>
              </a:ext>
            </a:extLst>
          </p:cNvPr>
          <p:cNvCxnSpPr>
            <a:cxnSpLocks/>
            <a:stCxn id="24" idx="0"/>
          </p:cNvCxnSpPr>
          <p:nvPr/>
        </p:nvCxnSpPr>
        <p:spPr>
          <a:xfrm flipH="1" flipV="1">
            <a:off x="9150098" y="2618538"/>
            <a:ext cx="242987" cy="408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D0228BC-DB1B-A2CC-C570-574EEEAFE269}"/>
              </a:ext>
            </a:extLst>
          </p:cNvPr>
          <p:cNvSpPr/>
          <p:nvPr/>
        </p:nvSpPr>
        <p:spPr>
          <a:xfrm>
            <a:off x="8637745" y="4063917"/>
            <a:ext cx="1510679" cy="646331"/>
          </a:xfrm>
          <a:prstGeom prst="rect">
            <a:avLst/>
          </a:prstGeom>
          <a:ln w="12700">
            <a:solidFill>
              <a:schemeClr val="tx1"/>
            </a:solidFill>
          </a:ln>
        </p:spPr>
        <p:txBody>
          <a:bodyPr wrap="square">
            <a:spAutoFit/>
          </a:bodyPr>
          <a:lstStyle/>
          <a:p>
            <a:pPr algn="ctr"/>
            <a:r>
              <a:rPr lang="en-US" sz="900" dirty="0"/>
              <a:t>We can listen to events to build a view/projection that tells us the last state of the workflow</a:t>
            </a:r>
          </a:p>
        </p:txBody>
      </p:sp>
      <p:cxnSp>
        <p:nvCxnSpPr>
          <p:cNvPr id="32" name="Straight Arrow Connector 31">
            <a:extLst>
              <a:ext uri="{FF2B5EF4-FFF2-40B4-BE49-F238E27FC236}">
                <a16:creationId xmlns:a16="http://schemas.microsoft.com/office/drawing/2014/main" id="{0FFA8877-35FF-23F6-8AD7-126ED7F45C7E}"/>
              </a:ext>
            </a:extLst>
          </p:cNvPr>
          <p:cNvCxnSpPr>
            <a:cxnSpLocks/>
          </p:cNvCxnSpPr>
          <p:nvPr/>
        </p:nvCxnSpPr>
        <p:spPr>
          <a:xfrm flipH="1" flipV="1">
            <a:off x="7542343" y="3326130"/>
            <a:ext cx="1860316" cy="737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18FFAC-EAAB-6562-5410-50FDB5DE7D8E}"/>
              </a:ext>
            </a:extLst>
          </p:cNvPr>
          <p:cNvCxnSpPr>
            <a:cxnSpLocks/>
          </p:cNvCxnSpPr>
          <p:nvPr/>
        </p:nvCxnSpPr>
        <p:spPr>
          <a:xfrm flipH="1">
            <a:off x="8098873" y="4362979"/>
            <a:ext cx="538873" cy="370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4258BFD-729B-F461-EE9B-10FB60ACB4E9}"/>
              </a:ext>
            </a:extLst>
          </p:cNvPr>
          <p:cNvSpPr/>
          <p:nvPr/>
        </p:nvSpPr>
        <p:spPr>
          <a:xfrm>
            <a:off x="4585322" y="4818160"/>
            <a:ext cx="1510679" cy="923330"/>
          </a:xfrm>
          <a:prstGeom prst="rect">
            <a:avLst/>
          </a:prstGeom>
          <a:ln w="12700">
            <a:solidFill>
              <a:schemeClr val="tx1"/>
            </a:solidFill>
          </a:ln>
        </p:spPr>
        <p:txBody>
          <a:bodyPr wrap="square">
            <a:spAutoFit/>
          </a:bodyPr>
          <a:lstStyle/>
          <a:p>
            <a:pPr algn="ctr"/>
            <a:r>
              <a:rPr lang="en-US" sz="900" dirty="0"/>
              <a:t>We can the answer questions about state – often by an HTTP API – when we need to know </a:t>
            </a:r>
            <a:r>
              <a:rPr lang="en-US" sz="900" i="1" dirty="0"/>
              <a:t>where in the workflow is this?</a:t>
            </a:r>
          </a:p>
        </p:txBody>
      </p:sp>
      <p:cxnSp>
        <p:nvCxnSpPr>
          <p:cNvPr id="39" name="Straight Arrow Connector 38">
            <a:extLst>
              <a:ext uri="{FF2B5EF4-FFF2-40B4-BE49-F238E27FC236}">
                <a16:creationId xmlns:a16="http://schemas.microsoft.com/office/drawing/2014/main" id="{DF34417F-A7D5-D535-9F00-44FBB05E4CC1}"/>
              </a:ext>
            </a:extLst>
          </p:cNvPr>
          <p:cNvCxnSpPr>
            <a:cxnSpLocks/>
          </p:cNvCxnSpPr>
          <p:nvPr/>
        </p:nvCxnSpPr>
        <p:spPr>
          <a:xfrm flipV="1">
            <a:off x="6096000" y="4687163"/>
            <a:ext cx="756666" cy="442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38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31" grpId="0" animBg="1"/>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Activities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21</a:t>
            </a:fld>
            <a:endParaRPr lang="en-US"/>
          </a:p>
        </p:txBody>
      </p:sp>
    </p:spTree>
    <p:extLst>
      <p:ext uri="{BB962C8B-B14F-4D97-AF65-F5344CB8AC3E}">
        <p14:creationId xmlns:p14="http://schemas.microsoft.com/office/powerpoint/2010/main" val="1346772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131F89A-D61C-A078-63D8-9BE7E9C0C8AB}"/>
              </a:ext>
            </a:extLst>
          </p:cNvPr>
          <p:cNvPicPr>
            <a:picLocks noChangeAspect="1"/>
          </p:cNvPicPr>
          <p:nvPr/>
        </p:nvPicPr>
        <p:blipFill>
          <a:blip r:embed="rId3"/>
          <a:stretch>
            <a:fillRect/>
          </a:stretch>
        </p:blipFill>
        <p:spPr>
          <a:xfrm>
            <a:off x="2116667" y="1339850"/>
            <a:ext cx="7958666" cy="4178300"/>
          </a:xfrm>
          <a:prstGeom prst="rect">
            <a:avLst/>
          </a:prstGeom>
        </p:spPr>
      </p:pic>
      <p:sp>
        <p:nvSpPr>
          <p:cNvPr id="2" name="Slide Number Placeholder 1">
            <a:extLst>
              <a:ext uri="{FF2B5EF4-FFF2-40B4-BE49-F238E27FC236}">
                <a16:creationId xmlns:a16="http://schemas.microsoft.com/office/drawing/2014/main" id="{9218E108-42B0-1FBD-E4CA-A1AB6F30C2C5}"/>
              </a:ext>
            </a:extLst>
          </p:cNvPr>
          <p:cNvSpPr>
            <a:spLocks noGrp="1"/>
          </p:cNvSpPr>
          <p:nvPr>
            <p:ph type="sldNum" sz="quarter" idx="12"/>
          </p:nvPr>
        </p:nvSpPr>
        <p:spPr>
          <a:xfrm>
            <a:off x="7981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22</a:t>
            </a:fld>
            <a:endParaRPr lang="en-US" dirty="0"/>
          </a:p>
        </p:txBody>
      </p:sp>
      <p:sp>
        <p:nvSpPr>
          <p:cNvPr id="3" name="TextBox 2">
            <a:extLst>
              <a:ext uri="{FF2B5EF4-FFF2-40B4-BE49-F238E27FC236}">
                <a16:creationId xmlns:a16="http://schemas.microsoft.com/office/drawing/2014/main" id="{77CD6159-CD77-80F7-900C-3CA7DD02F2CC}"/>
              </a:ext>
            </a:extLst>
          </p:cNvPr>
          <p:cNvSpPr txBox="1"/>
          <p:nvPr/>
        </p:nvSpPr>
        <p:spPr>
          <a:xfrm>
            <a:off x="7850684" y="4802570"/>
            <a:ext cx="2487200" cy="900246"/>
          </a:xfrm>
          <a:prstGeom prst="rect">
            <a:avLst/>
          </a:prstGeom>
          <a:noFill/>
          <a:ln>
            <a:solidFill>
              <a:schemeClr val="accent1"/>
            </a:solidFill>
          </a:ln>
        </p:spPr>
        <p:txBody>
          <a:bodyPr wrap="square" rtlCol="0">
            <a:spAutoFit/>
          </a:bodyPr>
          <a:lstStyle/>
          <a:p>
            <a:r>
              <a:rPr lang="en-US" sz="1050" b="1" dirty="0"/>
              <a:t>Assert Autonomy</a:t>
            </a:r>
            <a:r>
              <a:rPr lang="en-US" sz="1050" dirty="0"/>
              <a:t> A reactive </a:t>
            </a:r>
            <a:r>
              <a:rPr lang="en-US" sz="1050" i="1" dirty="0"/>
              <a:t>principle</a:t>
            </a:r>
            <a:r>
              <a:rPr lang="en-US" sz="1050" dirty="0"/>
              <a:t> where we “</a:t>
            </a:r>
            <a:r>
              <a:rPr lang="en-GB" sz="1050" dirty="0"/>
              <a:t>by clearly defining the component boundaries, who owns what data and how the owners make it available”</a:t>
            </a:r>
            <a:endParaRPr lang="en-US" sz="1050" dirty="0"/>
          </a:p>
        </p:txBody>
      </p:sp>
    </p:spTree>
    <p:extLst>
      <p:ext uri="{BB962C8B-B14F-4D97-AF65-F5344CB8AC3E}">
        <p14:creationId xmlns:p14="http://schemas.microsoft.com/office/powerpoint/2010/main" val="162896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B4C2B62-3705-EC62-403E-DFD3718CA02E}"/>
              </a:ext>
            </a:extLst>
          </p:cNvPr>
          <p:cNvPicPr>
            <a:picLocks noChangeAspect="1"/>
          </p:cNvPicPr>
          <p:nvPr/>
        </p:nvPicPr>
        <p:blipFill>
          <a:blip r:embed="rId3"/>
          <a:stretch>
            <a:fillRect/>
          </a:stretch>
        </p:blipFill>
        <p:spPr>
          <a:xfrm>
            <a:off x="2006600" y="1609219"/>
            <a:ext cx="8178800" cy="3639565"/>
          </a:xfrm>
          <a:prstGeom prst="rect">
            <a:avLst/>
          </a:prstGeom>
        </p:spPr>
      </p:pic>
      <p:sp>
        <p:nvSpPr>
          <p:cNvPr id="2" name="Slide Number Placeholder 1">
            <a:extLst>
              <a:ext uri="{FF2B5EF4-FFF2-40B4-BE49-F238E27FC236}">
                <a16:creationId xmlns:a16="http://schemas.microsoft.com/office/drawing/2014/main" id="{6B99DDE0-9881-D1D2-4238-A17E5248EFD1}"/>
              </a:ext>
            </a:extLst>
          </p:cNvPr>
          <p:cNvSpPr>
            <a:spLocks noGrp="1"/>
          </p:cNvSpPr>
          <p:nvPr>
            <p:ph type="sldNum" sz="quarter" idx="12"/>
          </p:nvPr>
        </p:nvSpPr>
        <p:spPr>
          <a:xfrm>
            <a:off x="7981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23</a:t>
            </a:fld>
            <a:endParaRPr lang="en-US"/>
          </a:p>
        </p:txBody>
      </p:sp>
      <p:sp>
        <p:nvSpPr>
          <p:cNvPr id="5" name="TextBox 4">
            <a:extLst>
              <a:ext uri="{FF2B5EF4-FFF2-40B4-BE49-F238E27FC236}">
                <a16:creationId xmlns:a16="http://schemas.microsoft.com/office/drawing/2014/main" id="{BE1D947A-70C0-3C4F-60D0-4B4F6D873B7D}"/>
              </a:ext>
            </a:extLst>
          </p:cNvPr>
          <p:cNvSpPr txBox="1"/>
          <p:nvPr/>
        </p:nvSpPr>
        <p:spPr>
          <a:xfrm>
            <a:off x="7835901" y="1052702"/>
            <a:ext cx="2487200" cy="738664"/>
          </a:xfrm>
          <a:prstGeom prst="rect">
            <a:avLst/>
          </a:prstGeom>
          <a:noFill/>
          <a:ln>
            <a:solidFill>
              <a:schemeClr val="accent1"/>
            </a:solidFill>
          </a:ln>
        </p:spPr>
        <p:txBody>
          <a:bodyPr wrap="square" rtlCol="0">
            <a:spAutoFit/>
          </a:bodyPr>
          <a:lstStyle/>
          <a:p>
            <a:r>
              <a:rPr lang="en-US" sz="1050" b="1" dirty="0"/>
              <a:t>Isolate Mutations</a:t>
            </a:r>
            <a:r>
              <a:rPr lang="en-US" sz="1050" dirty="0"/>
              <a:t> A reactive </a:t>
            </a:r>
            <a:r>
              <a:rPr lang="en-US" sz="1050" i="1" dirty="0"/>
              <a:t>pattern</a:t>
            </a:r>
            <a:r>
              <a:rPr lang="en-US" sz="1050" dirty="0"/>
              <a:t> where we “contain and isolate mutable state”. The mutable state lives within a component that has a defined boundary. </a:t>
            </a:r>
          </a:p>
        </p:txBody>
      </p:sp>
    </p:spTree>
    <p:extLst>
      <p:ext uri="{BB962C8B-B14F-4D97-AF65-F5344CB8AC3E}">
        <p14:creationId xmlns:p14="http://schemas.microsoft.com/office/powerpoint/2010/main" val="4062216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AE15FC0-3D34-CA73-50F9-C05E291F166D}"/>
              </a:ext>
            </a:extLst>
          </p:cNvPr>
          <p:cNvPicPr>
            <a:picLocks noChangeAspect="1"/>
          </p:cNvPicPr>
          <p:nvPr/>
        </p:nvPicPr>
        <p:blipFill>
          <a:blip r:embed="rId2"/>
          <a:stretch>
            <a:fillRect/>
          </a:stretch>
        </p:blipFill>
        <p:spPr>
          <a:xfrm>
            <a:off x="2006600" y="1823912"/>
            <a:ext cx="8178800" cy="3210177"/>
          </a:xfrm>
          <a:prstGeom prst="rect">
            <a:avLst/>
          </a:prstGeom>
        </p:spPr>
      </p:pic>
      <p:sp>
        <p:nvSpPr>
          <p:cNvPr id="4" name="Slide Number Placeholder 3">
            <a:extLst>
              <a:ext uri="{FF2B5EF4-FFF2-40B4-BE49-F238E27FC236}">
                <a16:creationId xmlns:a16="http://schemas.microsoft.com/office/drawing/2014/main" id="{6A3C722A-4A91-0EEA-4F30-299C4B8590A9}"/>
              </a:ext>
            </a:extLst>
          </p:cNvPr>
          <p:cNvSpPr>
            <a:spLocks noGrp="1"/>
          </p:cNvSpPr>
          <p:nvPr>
            <p:ph type="sldNum" sz="quarter" idx="12"/>
          </p:nvPr>
        </p:nvSpPr>
        <p:spPr>
          <a:xfrm>
            <a:off x="7981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24</a:t>
            </a:fld>
            <a:endParaRPr lang="en-US"/>
          </a:p>
        </p:txBody>
      </p:sp>
    </p:spTree>
    <p:extLst>
      <p:ext uri="{BB962C8B-B14F-4D97-AF65-F5344CB8AC3E}">
        <p14:creationId xmlns:p14="http://schemas.microsoft.com/office/powerpoint/2010/main" val="997462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C1D0CD-5B8D-BCB9-1B8D-006EBB8963A2}"/>
              </a:ext>
            </a:extLst>
          </p:cNvPr>
          <p:cNvPicPr>
            <a:picLocks noChangeAspect="1"/>
          </p:cNvPicPr>
          <p:nvPr/>
        </p:nvPicPr>
        <p:blipFill>
          <a:blip r:embed="rId2"/>
          <a:stretch>
            <a:fillRect/>
          </a:stretch>
        </p:blipFill>
        <p:spPr>
          <a:xfrm>
            <a:off x="2006600" y="1854581"/>
            <a:ext cx="8178800" cy="3148836"/>
          </a:xfrm>
          <a:prstGeom prst="rect">
            <a:avLst/>
          </a:prstGeom>
        </p:spPr>
      </p:pic>
      <p:sp>
        <p:nvSpPr>
          <p:cNvPr id="4" name="Slide Number Placeholder 3">
            <a:extLst>
              <a:ext uri="{FF2B5EF4-FFF2-40B4-BE49-F238E27FC236}">
                <a16:creationId xmlns:a16="http://schemas.microsoft.com/office/drawing/2014/main" id="{3AD1F23F-D3C3-4F6D-42BB-B296BD1E0AA5}"/>
              </a:ext>
            </a:extLst>
          </p:cNvPr>
          <p:cNvSpPr>
            <a:spLocks noGrp="1"/>
          </p:cNvSpPr>
          <p:nvPr>
            <p:ph type="sldNum" sz="quarter" idx="12"/>
          </p:nvPr>
        </p:nvSpPr>
        <p:spPr>
          <a:xfrm>
            <a:off x="7981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25</a:t>
            </a:fld>
            <a:endParaRPr lang="en-US"/>
          </a:p>
        </p:txBody>
      </p:sp>
    </p:spTree>
    <p:extLst>
      <p:ext uri="{BB962C8B-B14F-4D97-AF65-F5344CB8AC3E}">
        <p14:creationId xmlns:p14="http://schemas.microsoft.com/office/powerpoint/2010/main" val="3587801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FFD59B04-9105-D77A-BEB7-96F58D24C72F}"/>
              </a:ext>
            </a:extLst>
          </p:cNvPr>
          <p:cNvPicPr>
            <a:picLocks noChangeAspect="1"/>
          </p:cNvPicPr>
          <p:nvPr/>
        </p:nvPicPr>
        <p:blipFill>
          <a:blip r:embed="rId2"/>
          <a:stretch>
            <a:fillRect/>
          </a:stretch>
        </p:blipFill>
        <p:spPr>
          <a:xfrm>
            <a:off x="2006600" y="1609219"/>
            <a:ext cx="8178800" cy="3639565"/>
          </a:xfrm>
          <a:prstGeom prst="rect">
            <a:avLst/>
          </a:prstGeom>
        </p:spPr>
      </p:pic>
      <p:sp>
        <p:nvSpPr>
          <p:cNvPr id="4" name="Slide Number Placeholder 3">
            <a:extLst>
              <a:ext uri="{FF2B5EF4-FFF2-40B4-BE49-F238E27FC236}">
                <a16:creationId xmlns:a16="http://schemas.microsoft.com/office/drawing/2014/main" id="{78BEE5AF-E1FB-143C-107D-5D09C57CA2C2}"/>
              </a:ext>
            </a:extLst>
          </p:cNvPr>
          <p:cNvSpPr>
            <a:spLocks noGrp="1"/>
          </p:cNvSpPr>
          <p:nvPr>
            <p:ph type="sldNum" sz="quarter" idx="12"/>
          </p:nvPr>
        </p:nvSpPr>
        <p:spPr>
          <a:xfrm>
            <a:off x="7981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26</a:t>
            </a:fld>
            <a:endParaRPr lang="en-US"/>
          </a:p>
        </p:txBody>
      </p:sp>
      <p:sp>
        <p:nvSpPr>
          <p:cNvPr id="15" name="TextBox 14">
            <a:extLst>
              <a:ext uri="{FF2B5EF4-FFF2-40B4-BE49-F238E27FC236}">
                <a16:creationId xmlns:a16="http://schemas.microsoft.com/office/drawing/2014/main" id="{694DC032-3510-DF97-50FF-382C60D44E4F}"/>
              </a:ext>
            </a:extLst>
          </p:cNvPr>
          <p:cNvSpPr txBox="1"/>
          <p:nvPr/>
        </p:nvSpPr>
        <p:spPr>
          <a:xfrm>
            <a:off x="7804585" y="5000234"/>
            <a:ext cx="2487200" cy="900246"/>
          </a:xfrm>
          <a:prstGeom prst="rect">
            <a:avLst/>
          </a:prstGeom>
          <a:noFill/>
          <a:ln>
            <a:solidFill>
              <a:schemeClr val="accent1"/>
            </a:solidFill>
          </a:ln>
        </p:spPr>
        <p:txBody>
          <a:bodyPr wrap="square" rtlCol="0">
            <a:spAutoFit/>
          </a:bodyPr>
          <a:lstStyle/>
          <a:p>
            <a:r>
              <a:rPr lang="en-US" sz="1050" dirty="0"/>
              <a:t>It is possible to calculate activity state by comparing the inbox and outbox to determine where a flow reached, in the event of failure, over storing current state.</a:t>
            </a:r>
          </a:p>
        </p:txBody>
      </p:sp>
    </p:spTree>
    <p:extLst>
      <p:ext uri="{BB962C8B-B14F-4D97-AF65-F5344CB8AC3E}">
        <p14:creationId xmlns:p14="http://schemas.microsoft.com/office/powerpoint/2010/main" val="1504702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2006600" y="1752346"/>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7981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27</a:t>
            </a:fld>
            <a:endParaRPr lang="en-US"/>
          </a:p>
        </p:txBody>
      </p:sp>
    </p:spTree>
    <p:extLst>
      <p:ext uri="{BB962C8B-B14F-4D97-AF65-F5344CB8AC3E}">
        <p14:creationId xmlns:p14="http://schemas.microsoft.com/office/powerpoint/2010/main" val="3220946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a:stretch>
            <a:fillRect/>
          </a:stretch>
        </p:blipFill>
        <p:spPr>
          <a:xfrm>
            <a:off x="2006600" y="1752346"/>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7981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28</a:t>
            </a:fld>
            <a:endParaRPr lang="en-US"/>
          </a:p>
        </p:txBody>
      </p:sp>
    </p:spTree>
    <p:extLst>
      <p:ext uri="{BB962C8B-B14F-4D97-AF65-F5344CB8AC3E}">
        <p14:creationId xmlns:p14="http://schemas.microsoft.com/office/powerpoint/2010/main" val="23092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Event carried State Transfer (ECST)</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29</a:t>
            </a:fld>
            <a:endParaRPr lang="en-US"/>
          </a:p>
        </p:txBody>
      </p:sp>
    </p:spTree>
    <p:extLst>
      <p:ext uri="{BB962C8B-B14F-4D97-AF65-F5344CB8AC3E}">
        <p14:creationId xmlns:p14="http://schemas.microsoft.com/office/powerpoint/2010/main" val="399605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EF23C-9280-7E41-9C56-57A7623081A6}"/>
              </a:ext>
            </a:extLst>
          </p:cNvPr>
          <p:cNvSpPr txBox="1"/>
          <p:nvPr/>
        </p:nvSpPr>
        <p:spPr>
          <a:xfrm>
            <a:off x="3128345" y="4694596"/>
            <a:ext cx="2403355" cy="553998"/>
          </a:xfrm>
          <a:prstGeom prst="rect">
            <a:avLst/>
          </a:prstGeom>
          <a:noFill/>
        </p:spPr>
        <p:txBody>
          <a:bodyPr wrap="square" rtlCol="0">
            <a:spAutoFit/>
          </a:bodyPr>
          <a:lstStyle/>
          <a:p>
            <a:r>
              <a:rPr lang="en-US" sz="3000" dirty="0"/>
              <a:t>Choreography</a:t>
            </a:r>
          </a:p>
        </p:txBody>
      </p:sp>
      <p:pic>
        <p:nvPicPr>
          <p:cNvPr id="6146" name="Picture 2" descr="See the source image">
            <a:extLst>
              <a:ext uri="{FF2B5EF4-FFF2-40B4-BE49-F238E27FC236}">
                <a16:creationId xmlns:a16="http://schemas.microsoft.com/office/drawing/2014/main" id="{5CCBD4CC-C938-9B44-917D-1DBF2C4235D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77124" y="2662833"/>
            <a:ext cx="2305799" cy="1532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5E0E6F-BEDB-175A-13F5-37CDA4DE739A}"/>
              </a:ext>
            </a:extLst>
          </p:cNvPr>
          <p:cNvSpPr txBox="1"/>
          <p:nvPr/>
        </p:nvSpPr>
        <p:spPr>
          <a:xfrm>
            <a:off x="7389217" y="4694596"/>
            <a:ext cx="2405238" cy="553998"/>
          </a:xfrm>
          <a:prstGeom prst="rect">
            <a:avLst/>
          </a:prstGeom>
          <a:noFill/>
        </p:spPr>
        <p:txBody>
          <a:bodyPr wrap="square" rtlCol="0">
            <a:spAutoFit/>
          </a:bodyPr>
          <a:lstStyle/>
          <a:p>
            <a:r>
              <a:rPr lang="en-US" sz="3000" dirty="0"/>
              <a:t>Orchestration</a:t>
            </a:r>
          </a:p>
        </p:txBody>
      </p:sp>
      <p:pic>
        <p:nvPicPr>
          <p:cNvPr id="5" name="Picture 2" descr="See the source image">
            <a:extLst>
              <a:ext uri="{FF2B5EF4-FFF2-40B4-BE49-F238E27FC236}">
                <a16:creationId xmlns:a16="http://schemas.microsoft.com/office/drawing/2014/main" id="{936586AA-8CF3-F8EC-4407-0AC82C526FA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16131" y="2880228"/>
            <a:ext cx="2678325" cy="9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864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8E28291C-0F1D-2FC7-1B6F-E23C25803E75}"/>
              </a:ext>
            </a:extLst>
          </p:cNvPr>
          <p:cNvSpPr txBox="1"/>
          <p:nvPr/>
        </p:nvSpPr>
        <p:spPr>
          <a:xfrm>
            <a:off x="2038810" y="1079913"/>
            <a:ext cx="2758743" cy="346226"/>
          </a:xfrm>
          <a:prstGeom prst="rect">
            <a:avLst/>
          </a:prstGeom>
          <a:noFill/>
          <a:ln>
            <a:noFill/>
          </a:ln>
        </p:spPr>
        <p:txBody>
          <a:bodyPr spcFirstLastPara="1" wrap="square" lIns="68569" tIns="68569" rIns="68569" bIns="68569" anchor="t" anchorCtr="0">
            <a:spAutoFit/>
          </a:bodyPr>
          <a:lstStyle/>
          <a:p>
            <a:r>
              <a:rPr lang="en" sz="1350" dirty="0"/>
              <a:t>Transitive Dependencies</a:t>
            </a:r>
            <a:endParaRPr sz="1350" dirty="0"/>
          </a:p>
        </p:txBody>
      </p:sp>
      <p:sp>
        <p:nvSpPr>
          <p:cNvPr id="5" name="Rectangle 4">
            <a:extLst>
              <a:ext uri="{FF2B5EF4-FFF2-40B4-BE49-F238E27FC236}">
                <a16:creationId xmlns:a16="http://schemas.microsoft.com/office/drawing/2014/main" id="{2BAAEFA4-E18F-E72A-3260-9ECFCA47AF4A}"/>
              </a:ext>
            </a:extLst>
          </p:cNvPr>
          <p:cNvSpPr/>
          <p:nvPr/>
        </p:nvSpPr>
        <p:spPr>
          <a:xfrm>
            <a:off x="2089151" y="1987550"/>
            <a:ext cx="7651751"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2609850" y="2188210"/>
          <a:ext cx="609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556972528"/>
                    </a:ext>
                  </a:extLst>
                </a:gridCol>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gridCol w="762000">
                  <a:extLst>
                    <a:ext uri="{9D8B030D-6E8A-4147-A177-3AD203B41FA5}">
                      <a16:colId xmlns:a16="http://schemas.microsoft.com/office/drawing/2014/main" val="2934422858"/>
                    </a:ext>
                  </a:extLst>
                </a:gridCol>
                <a:gridCol w="762000">
                  <a:extLst>
                    <a:ext uri="{9D8B030D-6E8A-4147-A177-3AD203B41FA5}">
                      <a16:colId xmlns:a16="http://schemas.microsoft.com/office/drawing/2014/main" val="655825241"/>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Rectangle 7">
            <a:extLst>
              <a:ext uri="{FF2B5EF4-FFF2-40B4-BE49-F238E27FC236}">
                <a16:creationId xmlns:a16="http://schemas.microsoft.com/office/drawing/2014/main" id="{1143893A-3882-057C-12B6-A9F4AC800A3E}"/>
              </a:ext>
            </a:extLst>
          </p:cNvPr>
          <p:cNvSpPr/>
          <p:nvPr/>
        </p:nvSpPr>
        <p:spPr>
          <a:xfrm>
            <a:off x="2728905" y="4150988"/>
            <a:ext cx="1510679" cy="507831"/>
          </a:xfrm>
          <a:prstGeom prst="rect">
            <a:avLst/>
          </a:prstGeom>
          <a:ln w="12700">
            <a:solidFill>
              <a:schemeClr val="tx1"/>
            </a:solidFill>
          </a:ln>
        </p:spPr>
        <p:txBody>
          <a:bodyPr wrap="square">
            <a:spAutoFit/>
          </a:bodyPr>
          <a:lstStyle/>
          <a:p>
            <a:pPr algn="ctr"/>
            <a:r>
              <a:rPr lang="en-US" sz="900" dirty="0"/>
              <a:t>The lifetime of this data is not the same as the lifetime of the order</a:t>
            </a:r>
          </a:p>
        </p:txBody>
      </p:sp>
      <p:cxnSp>
        <p:nvCxnSpPr>
          <p:cNvPr id="9" name="Straight Arrow Connector 8">
            <a:extLst>
              <a:ext uri="{FF2B5EF4-FFF2-40B4-BE49-F238E27FC236}">
                <a16:creationId xmlns:a16="http://schemas.microsoft.com/office/drawing/2014/main" id="{AD050F3D-8285-2F06-B0E6-3568B974E841}"/>
              </a:ext>
            </a:extLst>
          </p:cNvPr>
          <p:cNvCxnSpPr>
            <a:cxnSpLocks/>
            <a:stCxn id="8" idx="0"/>
          </p:cNvCxnSpPr>
          <p:nvPr/>
        </p:nvCxnSpPr>
        <p:spPr>
          <a:xfrm flipV="1">
            <a:off x="3484244" y="2400301"/>
            <a:ext cx="4972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538C70-4769-A731-7682-9344F7D6922E}"/>
              </a:ext>
            </a:extLst>
          </p:cNvPr>
          <p:cNvCxnSpPr>
            <a:cxnSpLocks/>
            <a:stCxn id="8" idx="0"/>
          </p:cNvCxnSpPr>
          <p:nvPr/>
        </p:nvCxnSpPr>
        <p:spPr>
          <a:xfrm flipV="1">
            <a:off x="3484245" y="2400301"/>
            <a:ext cx="1189357"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DB747D-8D18-192B-CDE7-8E52037FA4B1}"/>
              </a:ext>
            </a:extLst>
          </p:cNvPr>
          <p:cNvCxnSpPr>
            <a:cxnSpLocks/>
            <a:stCxn id="8" idx="0"/>
          </p:cNvCxnSpPr>
          <p:nvPr/>
        </p:nvCxnSpPr>
        <p:spPr>
          <a:xfrm flipV="1">
            <a:off x="3484245" y="2355851"/>
            <a:ext cx="2150433" cy="1795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B76EB8-5EE9-E678-F3A0-8D2610A5F19B}"/>
              </a:ext>
            </a:extLst>
          </p:cNvPr>
          <p:cNvCxnSpPr>
            <a:cxnSpLocks/>
            <a:stCxn id="8" idx="0"/>
          </p:cNvCxnSpPr>
          <p:nvPr/>
        </p:nvCxnSpPr>
        <p:spPr>
          <a:xfrm flipV="1">
            <a:off x="3484244" y="2400301"/>
            <a:ext cx="2834006" cy="17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0470ED-7696-D658-67FA-725EA35C8FBB}"/>
              </a:ext>
            </a:extLst>
          </p:cNvPr>
          <p:cNvCxnSpPr>
            <a:cxnSpLocks/>
            <a:stCxn id="8" idx="0"/>
          </p:cNvCxnSpPr>
          <p:nvPr/>
        </p:nvCxnSpPr>
        <p:spPr>
          <a:xfrm flipV="1">
            <a:off x="3484245" y="2355849"/>
            <a:ext cx="3473761" cy="1795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E534A64-A53C-587F-41E9-38CF4659F059}"/>
              </a:ext>
            </a:extLst>
          </p:cNvPr>
          <p:cNvSpPr/>
          <p:nvPr/>
        </p:nvSpPr>
        <p:spPr>
          <a:xfrm>
            <a:off x="4909809" y="4150987"/>
            <a:ext cx="1510679" cy="1061829"/>
          </a:xfrm>
          <a:prstGeom prst="rect">
            <a:avLst/>
          </a:prstGeom>
          <a:ln w="12700">
            <a:solidFill>
              <a:schemeClr val="accent2"/>
            </a:solidFill>
          </a:ln>
        </p:spPr>
        <p:txBody>
          <a:bodyPr wrap="square">
            <a:spAutoFit/>
          </a:bodyPr>
          <a:lstStyle/>
          <a:p>
            <a:pPr algn="ctr"/>
            <a:r>
              <a:rPr lang="en-US" sz="900" dirty="0"/>
              <a:t>This data has a dependency on Customer.</a:t>
            </a:r>
          </a:p>
          <a:p>
            <a:pPr algn="ctr"/>
            <a:r>
              <a:rPr lang="en-US" sz="900" dirty="0"/>
              <a:t>It is a transitive dependency for Order.</a:t>
            </a:r>
          </a:p>
          <a:p>
            <a:pPr algn="ctr"/>
            <a:r>
              <a:rPr lang="en-US" sz="900" dirty="0"/>
              <a:t>If Customer changes, we maybe forced to update an Order message.</a:t>
            </a:r>
          </a:p>
        </p:txBody>
      </p:sp>
      <p:cxnSp>
        <p:nvCxnSpPr>
          <p:cNvPr id="26" name="Straight Arrow Connector 25">
            <a:extLst>
              <a:ext uri="{FF2B5EF4-FFF2-40B4-BE49-F238E27FC236}">
                <a16:creationId xmlns:a16="http://schemas.microsoft.com/office/drawing/2014/main" id="{730D67E5-69D0-29DA-48A7-383092112692}"/>
              </a:ext>
            </a:extLst>
          </p:cNvPr>
          <p:cNvCxnSpPr>
            <a:cxnSpLocks/>
            <a:stCxn id="25" idx="0"/>
          </p:cNvCxnSpPr>
          <p:nvPr/>
        </p:nvCxnSpPr>
        <p:spPr>
          <a:xfrm flipH="1" flipV="1">
            <a:off x="4673602" y="2355848"/>
            <a:ext cx="991547"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ED70DD-CE9A-FE3F-A0BA-62AE999540A5}"/>
              </a:ext>
            </a:extLst>
          </p:cNvPr>
          <p:cNvCxnSpPr>
            <a:cxnSpLocks/>
            <a:stCxn id="25" idx="0"/>
          </p:cNvCxnSpPr>
          <p:nvPr/>
        </p:nvCxnSpPr>
        <p:spPr>
          <a:xfrm flipH="1" flipV="1">
            <a:off x="3897626" y="2355850"/>
            <a:ext cx="1767522" cy="17951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CF0387-34EB-844A-FAF7-C21A78371CB7}"/>
              </a:ext>
            </a:extLst>
          </p:cNvPr>
          <p:cNvCxnSpPr>
            <a:cxnSpLocks/>
            <a:stCxn id="25" idx="0"/>
          </p:cNvCxnSpPr>
          <p:nvPr/>
        </p:nvCxnSpPr>
        <p:spPr>
          <a:xfrm flipH="1" flipV="1">
            <a:off x="5269226" y="2355848"/>
            <a:ext cx="395922" cy="17951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F5F99A7-1D41-238A-A633-BB6E6F1001EE}"/>
              </a:ext>
            </a:extLst>
          </p:cNvPr>
          <p:cNvSpPr/>
          <p:nvPr/>
        </p:nvSpPr>
        <p:spPr>
          <a:xfrm>
            <a:off x="6958005" y="4150987"/>
            <a:ext cx="1510679" cy="1061829"/>
          </a:xfrm>
          <a:prstGeom prst="rect">
            <a:avLst/>
          </a:prstGeom>
          <a:ln w="12700">
            <a:solidFill>
              <a:schemeClr val="accent6"/>
            </a:solidFill>
          </a:ln>
        </p:spPr>
        <p:txBody>
          <a:bodyPr wrap="square">
            <a:spAutoFit/>
          </a:bodyPr>
          <a:lstStyle/>
          <a:p>
            <a:pPr algn="ctr"/>
            <a:r>
              <a:rPr lang="en-US" sz="900" dirty="0"/>
              <a:t>This data has a dependency on Restaurant.</a:t>
            </a:r>
          </a:p>
          <a:p>
            <a:pPr algn="ctr"/>
            <a:r>
              <a:rPr lang="en-US" sz="900" dirty="0"/>
              <a:t>It is a transitive dependency for Order.</a:t>
            </a:r>
          </a:p>
          <a:p>
            <a:pPr algn="ctr"/>
            <a:r>
              <a:rPr lang="en-US" sz="900" dirty="0"/>
              <a:t>If Restaurant changes, we maybe forced to update an Order message.</a:t>
            </a:r>
          </a:p>
        </p:txBody>
      </p:sp>
      <p:cxnSp>
        <p:nvCxnSpPr>
          <p:cNvPr id="36" name="Straight Arrow Connector 35">
            <a:extLst>
              <a:ext uri="{FF2B5EF4-FFF2-40B4-BE49-F238E27FC236}">
                <a16:creationId xmlns:a16="http://schemas.microsoft.com/office/drawing/2014/main" id="{0978DC07-6734-ED4C-EA23-2501B02FCBCB}"/>
              </a:ext>
            </a:extLst>
          </p:cNvPr>
          <p:cNvCxnSpPr>
            <a:cxnSpLocks/>
            <a:stCxn id="35" idx="0"/>
          </p:cNvCxnSpPr>
          <p:nvPr/>
        </p:nvCxnSpPr>
        <p:spPr>
          <a:xfrm flipH="1" flipV="1">
            <a:off x="6002034" y="2355848"/>
            <a:ext cx="1711310" cy="179513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48CAD5-2C18-429C-89CB-342312B53B8F}"/>
              </a:ext>
            </a:extLst>
          </p:cNvPr>
          <p:cNvCxnSpPr>
            <a:cxnSpLocks/>
            <a:stCxn id="35" idx="0"/>
          </p:cNvCxnSpPr>
          <p:nvPr/>
        </p:nvCxnSpPr>
        <p:spPr>
          <a:xfrm flipH="1" flipV="1">
            <a:off x="7036748" y="2355846"/>
            <a:ext cx="676596" cy="179514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BA5677D-1B6E-15C0-A36A-BFF620168BE4}"/>
              </a:ext>
            </a:extLst>
          </p:cNvPr>
          <p:cNvSpPr txBox="1"/>
          <p:nvPr/>
        </p:nvSpPr>
        <p:spPr>
          <a:xfrm>
            <a:off x="2042790" y="1633220"/>
            <a:ext cx="2036133" cy="300082"/>
          </a:xfrm>
          <a:prstGeom prst="rect">
            <a:avLst/>
          </a:prstGeom>
          <a:noFill/>
        </p:spPr>
        <p:txBody>
          <a:bodyPr wrap="square" rtlCol="0">
            <a:spAutoFit/>
          </a:bodyPr>
          <a:lstStyle/>
          <a:p>
            <a:r>
              <a:rPr lang="en-US" sz="1350" dirty="0"/>
              <a:t>Purchase Order Message</a:t>
            </a:r>
          </a:p>
        </p:txBody>
      </p:sp>
      <p:sp>
        <p:nvSpPr>
          <p:cNvPr id="49" name="Rectangle 48">
            <a:extLst>
              <a:ext uri="{FF2B5EF4-FFF2-40B4-BE49-F238E27FC236}">
                <a16:creationId xmlns:a16="http://schemas.microsoft.com/office/drawing/2014/main" id="{47775D97-0596-FD48-BDCB-096B475B2EC2}"/>
              </a:ext>
            </a:extLst>
          </p:cNvPr>
          <p:cNvSpPr/>
          <p:nvPr/>
        </p:nvSpPr>
        <p:spPr>
          <a:xfrm>
            <a:off x="2089151" y="4870450"/>
            <a:ext cx="1510679" cy="923330"/>
          </a:xfrm>
          <a:prstGeom prst="rect">
            <a:avLst/>
          </a:prstGeom>
          <a:ln w="12700">
            <a:solidFill>
              <a:schemeClr val="tx1"/>
            </a:solidFill>
          </a:ln>
        </p:spPr>
        <p:txBody>
          <a:bodyPr wrap="square">
            <a:spAutoFit/>
          </a:bodyPr>
          <a:lstStyle/>
          <a:p>
            <a:pPr algn="ctr"/>
            <a:r>
              <a:rPr lang="en-US" sz="900" dirty="0"/>
              <a:t>The data items here do not originate in this workflow – Customer Orders – they belong to other workflows – Customer Signup and Restaurant Onboarding.</a:t>
            </a:r>
          </a:p>
        </p:txBody>
      </p:sp>
      <p:cxnSp>
        <p:nvCxnSpPr>
          <p:cNvPr id="50" name="Straight Arrow Connector 49">
            <a:extLst>
              <a:ext uri="{FF2B5EF4-FFF2-40B4-BE49-F238E27FC236}">
                <a16:creationId xmlns:a16="http://schemas.microsoft.com/office/drawing/2014/main" id="{6DEBEAFB-3A26-71EB-AA31-855DBA707BCE}"/>
              </a:ext>
            </a:extLst>
          </p:cNvPr>
          <p:cNvCxnSpPr>
            <a:cxnSpLocks/>
            <a:stCxn id="49" idx="0"/>
            <a:endCxn id="8" idx="2"/>
          </p:cNvCxnSpPr>
          <p:nvPr/>
        </p:nvCxnSpPr>
        <p:spPr>
          <a:xfrm flipV="1">
            <a:off x="2844490" y="4658818"/>
            <a:ext cx="639754" cy="2116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35" grpId="0" animBg="1"/>
      <p:bldP spid="4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4;p25">
            <a:extLst>
              <a:ext uri="{FF2B5EF4-FFF2-40B4-BE49-F238E27FC236}">
                <a16:creationId xmlns:a16="http://schemas.microsoft.com/office/drawing/2014/main" id="{07246E15-095E-2A9E-138A-9C93E5A17568}"/>
              </a:ext>
            </a:extLst>
          </p:cNvPr>
          <p:cNvSpPr txBox="1"/>
          <p:nvPr/>
        </p:nvSpPr>
        <p:spPr>
          <a:xfrm>
            <a:off x="2038810" y="1079913"/>
            <a:ext cx="2758743" cy="346226"/>
          </a:xfrm>
          <a:prstGeom prst="rect">
            <a:avLst/>
          </a:prstGeom>
          <a:noFill/>
          <a:ln>
            <a:noFill/>
          </a:ln>
        </p:spPr>
        <p:txBody>
          <a:bodyPr spcFirstLastPara="1" wrap="square" lIns="68569" tIns="68569" rIns="68569" bIns="68569" anchor="t" anchorCtr="0">
            <a:spAutoFit/>
          </a:bodyPr>
          <a:lstStyle/>
          <a:p>
            <a:r>
              <a:rPr lang="en" sz="1350" dirty="0"/>
              <a:t>Normalized</a:t>
            </a:r>
            <a:endParaRPr sz="1350" dirty="0"/>
          </a:p>
        </p:txBody>
      </p:sp>
      <p:sp>
        <p:nvSpPr>
          <p:cNvPr id="3" name="Rectangle 2">
            <a:extLst>
              <a:ext uri="{FF2B5EF4-FFF2-40B4-BE49-F238E27FC236}">
                <a16:creationId xmlns:a16="http://schemas.microsoft.com/office/drawing/2014/main" id="{79491508-7D69-634B-6A7C-FD4418C90971}"/>
              </a:ext>
            </a:extLst>
          </p:cNvPr>
          <p:cNvSpPr/>
          <p:nvPr/>
        </p:nvSpPr>
        <p:spPr>
          <a:xfrm>
            <a:off x="2089151" y="1987551"/>
            <a:ext cx="3594101" cy="927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2152649" y="2166760"/>
          <a:ext cx="3435352" cy="590550"/>
        </p:xfrm>
        <a:graphic>
          <a:graphicData uri="http://schemas.openxmlformats.org/drawingml/2006/table">
            <a:tbl>
              <a:tblPr firstRow="1" bandRow="1">
                <a:tableStyleId>{5C22544A-7EE6-4342-B048-85BDC9FD1C3A}</a:tableStyleId>
              </a:tblPr>
              <a:tblGrid>
                <a:gridCol w="687070">
                  <a:extLst>
                    <a:ext uri="{9D8B030D-6E8A-4147-A177-3AD203B41FA5}">
                      <a16:colId xmlns:a16="http://schemas.microsoft.com/office/drawing/2014/main" val="2556972528"/>
                    </a:ext>
                  </a:extLst>
                </a:gridCol>
                <a:gridCol w="687070">
                  <a:extLst>
                    <a:ext uri="{9D8B030D-6E8A-4147-A177-3AD203B41FA5}">
                      <a16:colId xmlns:a16="http://schemas.microsoft.com/office/drawing/2014/main" val="2934422858"/>
                    </a:ext>
                  </a:extLst>
                </a:gridCol>
                <a:gridCol w="687070">
                  <a:extLst>
                    <a:ext uri="{9D8B030D-6E8A-4147-A177-3AD203B41FA5}">
                      <a16:colId xmlns:a16="http://schemas.microsoft.com/office/drawing/2014/main" val="655825241"/>
                    </a:ext>
                  </a:extLst>
                </a:gridCol>
                <a:gridCol w="713202">
                  <a:extLst>
                    <a:ext uri="{9D8B030D-6E8A-4147-A177-3AD203B41FA5}">
                      <a16:colId xmlns:a16="http://schemas.microsoft.com/office/drawing/2014/main" val="1864616497"/>
                    </a:ext>
                  </a:extLst>
                </a:gridCol>
                <a:gridCol w="660940">
                  <a:extLst>
                    <a:ext uri="{9D8B030D-6E8A-4147-A177-3AD203B41FA5}">
                      <a16:colId xmlns:a16="http://schemas.microsoft.com/office/drawing/2014/main" val="2226936454"/>
                    </a:ext>
                  </a:extLst>
                </a:gridCol>
              </a:tblGrid>
              <a:tr h="297180">
                <a:tc>
                  <a:txBody>
                    <a:bodyPr/>
                    <a:lstStyle/>
                    <a:p>
                      <a:r>
                        <a:rPr lang="en-US" sz="800" dirty="0">
                          <a:solidFill>
                            <a:schemeClr val="tx1"/>
                          </a:solidFill>
                        </a:rPr>
                        <a:t>OrderId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Amount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Order items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CustomerId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err="1">
                          <a:solidFill>
                            <a:schemeClr val="tx1"/>
                          </a:solidFill>
                        </a:rPr>
                        <a:t>RestaurantId</a:t>
                      </a:r>
                      <a:endParaRPr lang="en-US" sz="8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12345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1038p</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9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2042790" y="1633220"/>
            <a:ext cx="2036133" cy="300082"/>
          </a:xfrm>
          <a:prstGeom prst="rect">
            <a:avLst/>
          </a:prstGeom>
          <a:noFill/>
        </p:spPr>
        <p:txBody>
          <a:bodyPr wrap="square" rtlCol="0">
            <a:spAutoFit/>
          </a:bodyPr>
          <a:lstStyle/>
          <a:p>
            <a:r>
              <a:rPr lang="en-US" sz="135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6747830" y="1951852"/>
            <a:ext cx="2712382" cy="99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6970080" y="2191385"/>
          <a:ext cx="2286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293284031"/>
                    </a:ext>
                  </a:extLst>
                </a:gridCol>
                <a:gridCol w="762000">
                  <a:extLst>
                    <a:ext uri="{9D8B030D-6E8A-4147-A177-3AD203B41FA5}">
                      <a16:colId xmlns:a16="http://schemas.microsoft.com/office/drawing/2014/main" val="768066881"/>
                    </a:ext>
                  </a:extLst>
                </a:gridCol>
                <a:gridCol w="762000">
                  <a:extLst>
                    <a:ext uri="{9D8B030D-6E8A-4147-A177-3AD203B41FA5}">
                      <a16:colId xmlns:a16="http://schemas.microsoft.com/office/drawing/2014/main" val="3443301881"/>
                    </a:ext>
                  </a:extLst>
                </a:gridCol>
              </a:tblGrid>
              <a:tr h="297180">
                <a:tc>
                  <a:txBody>
                    <a:bodyPr/>
                    <a:lstStyle/>
                    <a:p>
                      <a:r>
                        <a:rPr lang="en-US" sz="800" dirty="0">
                          <a:solidFill>
                            <a:schemeClr val="tx1"/>
                          </a:solidFill>
                        </a:rPr>
                        <a:t>Customer First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Last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Customer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Jo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Doe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3NJ</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6701469" y="1597521"/>
            <a:ext cx="2387141" cy="300082"/>
          </a:xfrm>
          <a:prstGeom prst="rect">
            <a:avLst/>
          </a:prstGeom>
          <a:noFill/>
        </p:spPr>
        <p:txBody>
          <a:bodyPr wrap="square" rtlCol="0">
            <a:spAutoFit/>
          </a:bodyPr>
          <a:lstStyle/>
          <a:p>
            <a:r>
              <a:rPr lang="en-US" sz="1350" dirty="0"/>
              <a:t>Customer </a:t>
            </a:r>
            <a:r>
              <a:rPr lang="en-US" sz="1350" dirty="0" err="1"/>
              <a:t>Upserted</a:t>
            </a:r>
            <a:r>
              <a:rPr lang="en-US" sz="1350" dirty="0"/>
              <a:t> Message</a:t>
            </a:r>
          </a:p>
        </p:txBody>
      </p:sp>
      <p:sp>
        <p:nvSpPr>
          <p:cNvPr id="9" name="Rectangle 8">
            <a:extLst>
              <a:ext uri="{FF2B5EF4-FFF2-40B4-BE49-F238E27FC236}">
                <a16:creationId xmlns:a16="http://schemas.microsoft.com/office/drawing/2014/main" id="{D1E67993-1341-1AF4-81ED-EC93DA797AF7}"/>
              </a:ext>
            </a:extLst>
          </p:cNvPr>
          <p:cNvSpPr/>
          <p:nvPr/>
        </p:nvSpPr>
        <p:spPr>
          <a:xfrm>
            <a:off x="6747830" y="3631705"/>
            <a:ext cx="1989772" cy="1130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6887530" y="3909200"/>
          <a:ext cx="1524000" cy="59055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232009589"/>
                    </a:ext>
                  </a:extLst>
                </a:gridCol>
                <a:gridCol w="762000">
                  <a:extLst>
                    <a:ext uri="{9D8B030D-6E8A-4147-A177-3AD203B41FA5}">
                      <a16:colId xmlns:a16="http://schemas.microsoft.com/office/drawing/2014/main" val="2383221554"/>
                    </a:ext>
                  </a:extLst>
                </a:gridCol>
              </a:tblGrid>
              <a:tr h="297180">
                <a:tc>
                  <a:txBody>
                    <a:bodyPr/>
                    <a:lstStyle/>
                    <a:p>
                      <a:r>
                        <a:rPr lang="en-US" sz="800" dirty="0">
                          <a:solidFill>
                            <a:schemeClr val="tx1"/>
                          </a:solidFill>
                        </a:rPr>
                        <a:t>Restaurant Name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Restaurant Post Code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278130">
                <a:tc>
                  <a:txBody>
                    <a:bodyPr/>
                    <a:lstStyle/>
                    <a:p>
                      <a:r>
                        <a:rPr lang="en-US" sz="800" dirty="0">
                          <a:solidFill>
                            <a:schemeClr val="tx1"/>
                          </a:solidFill>
                        </a:rPr>
                        <a:t>Pizza ‘R Us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dirty="0">
                          <a:solidFill>
                            <a:schemeClr val="tx1"/>
                          </a:solidFill>
                        </a:rPr>
                        <a:t>SW17 5HK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6701469" y="3277375"/>
            <a:ext cx="2484761" cy="300082"/>
          </a:xfrm>
          <a:prstGeom prst="rect">
            <a:avLst/>
          </a:prstGeom>
          <a:noFill/>
        </p:spPr>
        <p:txBody>
          <a:bodyPr wrap="square" rtlCol="0">
            <a:spAutoFit/>
          </a:bodyPr>
          <a:lstStyle/>
          <a:p>
            <a:r>
              <a:rPr lang="en-US" sz="1350" dirty="0"/>
              <a:t>Restaurant Onboarded Message</a:t>
            </a:r>
          </a:p>
        </p:txBody>
      </p:sp>
      <p:sp>
        <p:nvSpPr>
          <p:cNvPr id="12" name="Rectangle 11">
            <a:extLst>
              <a:ext uri="{FF2B5EF4-FFF2-40B4-BE49-F238E27FC236}">
                <a16:creationId xmlns:a16="http://schemas.microsoft.com/office/drawing/2014/main" id="{77F5174D-C271-4B30-FAEC-BA6407EB3749}"/>
              </a:ext>
            </a:extLst>
          </p:cNvPr>
          <p:cNvSpPr/>
          <p:nvPr/>
        </p:nvSpPr>
        <p:spPr>
          <a:xfrm>
            <a:off x="2568244" y="3446138"/>
            <a:ext cx="1510679" cy="646331"/>
          </a:xfrm>
          <a:prstGeom prst="rect">
            <a:avLst/>
          </a:prstGeom>
          <a:ln w="12700">
            <a:solidFill>
              <a:schemeClr val="tx1"/>
            </a:solidFill>
          </a:ln>
        </p:spPr>
        <p:txBody>
          <a:bodyPr wrap="square">
            <a:spAutoFit/>
          </a:bodyPr>
          <a:lstStyle/>
          <a:p>
            <a:pPr algn="ctr"/>
            <a:r>
              <a:rPr lang="en-US" sz="900" dirty="0"/>
              <a:t>We normalize the message contents.</a:t>
            </a:r>
          </a:p>
          <a:p>
            <a:pPr algn="ctr"/>
            <a:r>
              <a:rPr lang="en-US" sz="900" dirty="0"/>
              <a:t>We have an Id for data from other workflows/services</a:t>
            </a:r>
          </a:p>
        </p:txBody>
      </p:sp>
      <p:cxnSp>
        <p:nvCxnSpPr>
          <p:cNvPr id="13" name="Straight Arrow Connector 12">
            <a:extLst>
              <a:ext uri="{FF2B5EF4-FFF2-40B4-BE49-F238E27FC236}">
                <a16:creationId xmlns:a16="http://schemas.microsoft.com/office/drawing/2014/main" id="{E9C66C7E-37E6-A0A3-FD04-3144791C18F3}"/>
              </a:ext>
            </a:extLst>
          </p:cNvPr>
          <p:cNvCxnSpPr>
            <a:cxnSpLocks/>
            <a:stCxn id="12" idx="0"/>
          </p:cNvCxnSpPr>
          <p:nvPr/>
        </p:nvCxnSpPr>
        <p:spPr>
          <a:xfrm flipV="1">
            <a:off x="3323583" y="2387601"/>
            <a:ext cx="1153168"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E9F2F6-5D43-C71B-889C-A9E250EB2DB6}"/>
              </a:ext>
            </a:extLst>
          </p:cNvPr>
          <p:cNvCxnSpPr>
            <a:cxnSpLocks/>
            <a:stCxn id="12" idx="0"/>
          </p:cNvCxnSpPr>
          <p:nvPr/>
        </p:nvCxnSpPr>
        <p:spPr>
          <a:xfrm flipV="1">
            <a:off x="3323584" y="2387601"/>
            <a:ext cx="1864367" cy="1058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D1E278-C67F-4DC2-48AF-CE01C64799FA}"/>
              </a:ext>
            </a:extLst>
          </p:cNvPr>
          <p:cNvSpPr/>
          <p:nvPr/>
        </p:nvSpPr>
        <p:spPr>
          <a:xfrm>
            <a:off x="3780471" y="4311385"/>
            <a:ext cx="1510679" cy="369332"/>
          </a:xfrm>
          <a:prstGeom prst="rect">
            <a:avLst/>
          </a:prstGeom>
          <a:ln w="12700">
            <a:solidFill>
              <a:schemeClr val="accent2"/>
            </a:solidFill>
          </a:ln>
        </p:spPr>
        <p:txBody>
          <a:bodyPr wrap="square">
            <a:spAutoFit/>
          </a:bodyPr>
          <a:lstStyle/>
          <a:p>
            <a:pPr algn="ctr"/>
            <a:r>
              <a:rPr lang="en-US" sz="900" dirty="0"/>
              <a:t>The Customer workflow gives us Customer messages </a:t>
            </a:r>
          </a:p>
        </p:txBody>
      </p:sp>
      <p:cxnSp>
        <p:nvCxnSpPr>
          <p:cNvPr id="20" name="Straight Arrow Connector 19">
            <a:extLst>
              <a:ext uri="{FF2B5EF4-FFF2-40B4-BE49-F238E27FC236}">
                <a16:creationId xmlns:a16="http://schemas.microsoft.com/office/drawing/2014/main" id="{8CEB498A-0C2D-1873-ABB5-1D875250043E}"/>
              </a:ext>
            </a:extLst>
          </p:cNvPr>
          <p:cNvCxnSpPr>
            <a:cxnSpLocks/>
            <a:stCxn id="19" idx="0"/>
          </p:cNvCxnSpPr>
          <p:nvPr/>
        </p:nvCxnSpPr>
        <p:spPr>
          <a:xfrm flipV="1">
            <a:off x="4535811" y="2387601"/>
            <a:ext cx="2861941" cy="19237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6482AAE-BA76-AD2A-9EA9-27E50209D79A}"/>
              </a:ext>
            </a:extLst>
          </p:cNvPr>
          <p:cNvSpPr/>
          <p:nvPr/>
        </p:nvSpPr>
        <p:spPr>
          <a:xfrm>
            <a:off x="4476751" y="5115923"/>
            <a:ext cx="1510679" cy="507831"/>
          </a:xfrm>
          <a:prstGeom prst="rect">
            <a:avLst/>
          </a:prstGeom>
          <a:ln w="12700">
            <a:solidFill>
              <a:schemeClr val="accent6"/>
            </a:solidFill>
          </a:ln>
        </p:spPr>
        <p:txBody>
          <a:bodyPr wrap="square">
            <a:spAutoFit/>
          </a:bodyPr>
          <a:lstStyle/>
          <a:p>
            <a:pPr algn="ctr"/>
            <a:r>
              <a:rPr lang="en-US" sz="900" dirty="0"/>
              <a:t>This Restaurant workflow gives us Restaurant messages</a:t>
            </a:r>
          </a:p>
        </p:txBody>
      </p:sp>
      <p:cxnSp>
        <p:nvCxnSpPr>
          <p:cNvPr id="25" name="Straight Arrow Connector 24">
            <a:extLst>
              <a:ext uri="{FF2B5EF4-FFF2-40B4-BE49-F238E27FC236}">
                <a16:creationId xmlns:a16="http://schemas.microsoft.com/office/drawing/2014/main" id="{FBCEEB89-8166-FB87-D5CE-0F75021A03F0}"/>
              </a:ext>
            </a:extLst>
          </p:cNvPr>
          <p:cNvCxnSpPr>
            <a:cxnSpLocks/>
            <a:stCxn id="24" idx="0"/>
          </p:cNvCxnSpPr>
          <p:nvPr/>
        </p:nvCxnSpPr>
        <p:spPr>
          <a:xfrm flipV="1">
            <a:off x="5232090" y="4069386"/>
            <a:ext cx="1956110" cy="10465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D503F3-CD47-ED66-14A8-9265236E81EA}"/>
              </a:ext>
            </a:extLst>
          </p:cNvPr>
          <p:cNvSpPr txBox="1"/>
          <p:nvPr/>
        </p:nvSpPr>
        <p:spPr>
          <a:xfrm>
            <a:off x="2038809" y="4584700"/>
            <a:ext cx="1510678"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Just like a database we can sometimes inline – </a:t>
            </a:r>
            <a:r>
              <a:rPr lang="en-US" sz="900" dirty="0" err="1"/>
              <a:t>denormalize</a:t>
            </a:r>
            <a:r>
              <a:rPr lang="en-US" sz="900" dirty="0"/>
              <a:t> – for performance, but this should be an exception, not the rule</a:t>
            </a:r>
          </a:p>
        </p:txBody>
      </p:sp>
      <p:sp>
        <p:nvSpPr>
          <p:cNvPr id="30" name="TextBox 29">
            <a:extLst>
              <a:ext uri="{FF2B5EF4-FFF2-40B4-BE49-F238E27FC236}">
                <a16:creationId xmlns:a16="http://schemas.microsoft.com/office/drawing/2014/main" id="{9F7307F9-1A07-3151-B836-ADCD4C600276}"/>
              </a:ext>
            </a:extLst>
          </p:cNvPr>
          <p:cNvSpPr txBox="1"/>
          <p:nvPr/>
        </p:nvSpPr>
        <p:spPr>
          <a:xfrm>
            <a:off x="4735194" y="3206708"/>
            <a:ext cx="1510678" cy="7848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txBody>
          <a:bodyPr wrap="square" rtlCol="0">
            <a:spAutoFit/>
          </a:bodyPr>
          <a:lstStyle/>
          <a:p>
            <a:pPr algn="ctr"/>
            <a:r>
              <a:rPr lang="en-US" sz="900" dirty="0"/>
              <a:t>What we need to do to use the Purchase Order Message is to “join” it with the Customer and Restaurant data.</a:t>
            </a:r>
          </a:p>
        </p:txBody>
      </p:sp>
    </p:spTree>
    <p:extLst>
      <p:ext uri="{BB962C8B-B14F-4D97-AF65-F5344CB8AC3E}">
        <p14:creationId xmlns:p14="http://schemas.microsoft.com/office/powerpoint/2010/main" val="222924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4" grpId="0" animBg="1"/>
      <p:bldP spid="29"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CEAF9E-88FA-F719-0C41-E277E415095C}"/>
              </a:ext>
            </a:extLst>
          </p:cNvPr>
          <p:cNvPicPr>
            <a:picLocks noChangeAspect="1"/>
          </p:cNvPicPr>
          <p:nvPr/>
        </p:nvPicPr>
        <p:blipFill>
          <a:blip r:embed="rId2"/>
          <a:stretch>
            <a:fillRect/>
          </a:stretch>
        </p:blipFill>
        <p:spPr>
          <a:xfrm>
            <a:off x="2006600" y="1547878"/>
            <a:ext cx="8178800" cy="3762247"/>
          </a:xfrm>
          <a:prstGeom prst="rect">
            <a:avLst/>
          </a:prstGeom>
        </p:spPr>
      </p:pic>
      <p:sp>
        <p:nvSpPr>
          <p:cNvPr id="2" name="Slide Number Placeholder 1">
            <a:extLst>
              <a:ext uri="{FF2B5EF4-FFF2-40B4-BE49-F238E27FC236}">
                <a16:creationId xmlns:a16="http://schemas.microsoft.com/office/drawing/2014/main" id="{5F3BE9FD-B621-B794-B424-67B6F10C6085}"/>
              </a:ext>
            </a:extLst>
          </p:cNvPr>
          <p:cNvSpPr>
            <a:spLocks noGrp="1"/>
          </p:cNvSpPr>
          <p:nvPr>
            <p:ph type="sldNum" sz="quarter" idx="12"/>
          </p:nvPr>
        </p:nvSpPr>
        <p:spPr>
          <a:xfrm>
            <a:off x="7981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32</a:t>
            </a:fld>
            <a:endParaRPr lang="en-US"/>
          </a:p>
        </p:txBody>
      </p:sp>
      <p:sp>
        <p:nvSpPr>
          <p:cNvPr id="5" name="TextBox 4">
            <a:extLst>
              <a:ext uri="{FF2B5EF4-FFF2-40B4-BE49-F238E27FC236}">
                <a16:creationId xmlns:a16="http://schemas.microsoft.com/office/drawing/2014/main" id="{1565A22F-B879-20EC-9314-0859328F177C}"/>
              </a:ext>
            </a:extLst>
          </p:cNvPr>
          <p:cNvSpPr txBox="1"/>
          <p:nvPr/>
        </p:nvSpPr>
        <p:spPr>
          <a:xfrm>
            <a:off x="2336722" y="4751738"/>
            <a:ext cx="2487200" cy="900246"/>
          </a:xfrm>
          <a:prstGeom prst="rect">
            <a:avLst/>
          </a:prstGeom>
          <a:noFill/>
          <a:ln>
            <a:solidFill>
              <a:schemeClr val="accent1"/>
            </a:solidFill>
          </a:ln>
        </p:spPr>
        <p:txBody>
          <a:bodyPr wrap="square" rtlCol="0">
            <a:spAutoFit/>
          </a:bodyPr>
          <a:lstStyle/>
          <a:p>
            <a:r>
              <a:rPr lang="en-US" sz="1050" b="1" dirty="0"/>
              <a:t>Lookups</a:t>
            </a:r>
            <a:r>
              <a:rPr lang="en-US" sz="1050" dirty="0"/>
              <a:t>: We may not have all the data in our component needed to process a message we receive - here we need the prices for your purchase – which implies a lookup such as an HTTP GET to the owner </a:t>
            </a:r>
          </a:p>
        </p:txBody>
      </p:sp>
    </p:spTree>
    <p:extLst>
      <p:ext uri="{BB962C8B-B14F-4D97-AF65-F5344CB8AC3E}">
        <p14:creationId xmlns:p14="http://schemas.microsoft.com/office/powerpoint/2010/main" val="45438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10;&#10;Description automatically generated">
            <a:extLst>
              <a:ext uri="{FF2B5EF4-FFF2-40B4-BE49-F238E27FC236}">
                <a16:creationId xmlns:a16="http://schemas.microsoft.com/office/drawing/2014/main" id="{E7045A8C-4FEA-FC55-74ED-D164535125B3}"/>
              </a:ext>
            </a:extLst>
          </p:cNvPr>
          <p:cNvPicPr>
            <a:picLocks noChangeAspect="1"/>
          </p:cNvPicPr>
          <p:nvPr/>
        </p:nvPicPr>
        <p:blipFill>
          <a:blip r:embed="rId3"/>
          <a:stretch>
            <a:fillRect/>
          </a:stretch>
        </p:blipFill>
        <p:spPr>
          <a:xfrm>
            <a:off x="2006600" y="1486537"/>
            <a:ext cx="8178800" cy="3884929"/>
          </a:xfrm>
          <a:prstGeom prst="rect">
            <a:avLst/>
          </a:prstGeom>
        </p:spPr>
      </p:pic>
      <p:sp>
        <p:nvSpPr>
          <p:cNvPr id="8" name="Slide Number Placeholder 7">
            <a:extLst>
              <a:ext uri="{FF2B5EF4-FFF2-40B4-BE49-F238E27FC236}">
                <a16:creationId xmlns:a16="http://schemas.microsoft.com/office/drawing/2014/main" id="{53562AF6-B140-D64E-8EC3-25FD0E330E50}"/>
              </a:ext>
            </a:extLst>
          </p:cNvPr>
          <p:cNvSpPr>
            <a:spLocks noGrp="1"/>
          </p:cNvSpPr>
          <p:nvPr>
            <p:ph type="sldNum" sz="quarter" idx="12"/>
          </p:nvPr>
        </p:nvSpPr>
        <p:spPr>
          <a:xfrm>
            <a:off x="7981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33</a:t>
            </a:fld>
            <a:endParaRPr lang="en-US"/>
          </a:p>
        </p:txBody>
      </p:sp>
      <p:sp>
        <p:nvSpPr>
          <p:cNvPr id="16" name="TextBox 15">
            <a:extLst>
              <a:ext uri="{FF2B5EF4-FFF2-40B4-BE49-F238E27FC236}">
                <a16:creationId xmlns:a16="http://schemas.microsoft.com/office/drawing/2014/main" id="{E0382858-0E90-A508-E2F7-F5F0B38B0DEF}"/>
              </a:ext>
            </a:extLst>
          </p:cNvPr>
          <p:cNvSpPr txBox="1"/>
          <p:nvPr/>
        </p:nvSpPr>
        <p:spPr>
          <a:xfrm>
            <a:off x="2336722" y="4751738"/>
            <a:ext cx="2487200" cy="738664"/>
          </a:xfrm>
          <a:prstGeom prst="rect">
            <a:avLst/>
          </a:prstGeom>
          <a:noFill/>
          <a:ln>
            <a:solidFill>
              <a:schemeClr val="accent1"/>
            </a:solidFill>
          </a:ln>
        </p:spPr>
        <p:txBody>
          <a:bodyPr wrap="square" rtlCol="0">
            <a:spAutoFit/>
          </a:bodyPr>
          <a:lstStyle/>
          <a:p>
            <a:r>
              <a:rPr lang="en-US" sz="1050" b="1" dirty="0"/>
              <a:t>Don’t Do Gets</a:t>
            </a:r>
            <a:r>
              <a:rPr lang="en-US" sz="1050" dirty="0"/>
              <a:t>: Don’t use a GET to retrieve data from another service in a reactive architecture. </a:t>
            </a:r>
            <a:r>
              <a:rPr lang="en-US" sz="1050" b="1" dirty="0"/>
              <a:t>A reactive application uses message passing</a:t>
            </a:r>
            <a:r>
              <a:rPr lang="en-US" sz="1050" dirty="0"/>
              <a:t>.</a:t>
            </a:r>
          </a:p>
        </p:txBody>
      </p:sp>
    </p:spTree>
    <p:extLst>
      <p:ext uri="{BB962C8B-B14F-4D97-AF65-F5344CB8AC3E}">
        <p14:creationId xmlns:p14="http://schemas.microsoft.com/office/powerpoint/2010/main" val="2063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360CED82-DBE2-A67F-B194-AEBE7069EE73}"/>
              </a:ext>
            </a:extLst>
          </p:cNvPr>
          <p:cNvPicPr>
            <a:picLocks noChangeAspect="1"/>
          </p:cNvPicPr>
          <p:nvPr/>
        </p:nvPicPr>
        <p:blipFill>
          <a:blip r:embed="rId3"/>
          <a:stretch>
            <a:fillRect/>
          </a:stretch>
        </p:blipFill>
        <p:spPr>
          <a:xfrm>
            <a:off x="2006600" y="1547878"/>
            <a:ext cx="8178800" cy="3762247"/>
          </a:xfrm>
          <a:prstGeom prst="rect">
            <a:avLst/>
          </a:prstGeom>
        </p:spPr>
      </p:pic>
      <p:sp>
        <p:nvSpPr>
          <p:cNvPr id="4" name="Slide Number Placeholder 3">
            <a:extLst>
              <a:ext uri="{FF2B5EF4-FFF2-40B4-BE49-F238E27FC236}">
                <a16:creationId xmlns:a16="http://schemas.microsoft.com/office/drawing/2014/main" id="{9393972F-4A95-4B05-523D-7C8540E32A1A}"/>
              </a:ext>
            </a:extLst>
          </p:cNvPr>
          <p:cNvSpPr>
            <a:spLocks noGrp="1"/>
          </p:cNvSpPr>
          <p:nvPr>
            <p:ph type="sldNum" sz="quarter" idx="12"/>
          </p:nvPr>
        </p:nvSpPr>
        <p:spPr>
          <a:xfrm>
            <a:off x="7981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34</a:t>
            </a:fld>
            <a:endParaRPr lang="en-US"/>
          </a:p>
        </p:txBody>
      </p:sp>
      <p:sp>
        <p:nvSpPr>
          <p:cNvPr id="2" name="TextBox 1">
            <a:extLst>
              <a:ext uri="{FF2B5EF4-FFF2-40B4-BE49-F238E27FC236}">
                <a16:creationId xmlns:a16="http://schemas.microsoft.com/office/drawing/2014/main" id="{3D3BFA06-A861-320F-496F-BD35A8A2EF68}"/>
              </a:ext>
            </a:extLst>
          </p:cNvPr>
          <p:cNvSpPr txBox="1"/>
          <p:nvPr/>
        </p:nvSpPr>
        <p:spPr>
          <a:xfrm>
            <a:off x="2336722" y="4751738"/>
            <a:ext cx="2487200" cy="738664"/>
          </a:xfrm>
          <a:prstGeom prst="rect">
            <a:avLst/>
          </a:prstGeom>
          <a:noFill/>
          <a:ln>
            <a:solidFill>
              <a:schemeClr val="accent1"/>
            </a:solidFill>
          </a:ln>
        </p:spPr>
        <p:txBody>
          <a:bodyPr wrap="square" rtlCol="0">
            <a:spAutoFit/>
          </a:bodyPr>
          <a:lstStyle/>
          <a:p>
            <a:r>
              <a:rPr lang="en-US" sz="1050" b="1" dirty="0"/>
              <a:t>A reactive application uses message passing</a:t>
            </a:r>
            <a:r>
              <a:rPr lang="en-US" sz="1050" dirty="0"/>
              <a:t>. Requests here will queue if the pricing module is not available, so will eventually be serviced.</a:t>
            </a:r>
          </a:p>
        </p:txBody>
      </p:sp>
    </p:spTree>
    <p:extLst>
      <p:ext uri="{BB962C8B-B14F-4D97-AF65-F5344CB8AC3E}">
        <p14:creationId xmlns:p14="http://schemas.microsoft.com/office/powerpoint/2010/main" val="273405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5123FEF9-10E1-F6FA-9767-4AD6A805DFD6}"/>
              </a:ext>
            </a:extLst>
          </p:cNvPr>
          <p:cNvPicPr>
            <a:picLocks noChangeAspect="1"/>
          </p:cNvPicPr>
          <p:nvPr/>
        </p:nvPicPr>
        <p:blipFill>
          <a:blip r:embed="rId3"/>
          <a:stretch>
            <a:fillRect/>
          </a:stretch>
        </p:blipFill>
        <p:spPr>
          <a:xfrm>
            <a:off x="2712761" y="1339850"/>
            <a:ext cx="6766478" cy="4178300"/>
          </a:xfrm>
          <a:prstGeom prst="rect">
            <a:avLst/>
          </a:prstGeom>
        </p:spPr>
      </p:pic>
      <p:sp>
        <p:nvSpPr>
          <p:cNvPr id="4" name="Slide Number Placeholder 3">
            <a:extLst>
              <a:ext uri="{FF2B5EF4-FFF2-40B4-BE49-F238E27FC236}">
                <a16:creationId xmlns:a16="http://schemas.microsoft.com/office/drawing/2014/main" id="{6A8F2D99-E2AF-79BB-6F24-244C197D2D00}"/>
              </a:ext>
            </a:extLst>
          </p:cNvPr>
          <p:cNvSpPr>
            <a:spLocks noGrp="1"/>
          </p:cNvSpPr>
          <p:nvPr>
            <p:ph type="sldNum" sz="quarter" idx="12"/>
          </p:nvPr>
        </p:nvSpPr>
        <p:spPr>
          <a:xfrm>
            <a:off x="7981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35</a:t>
            </a:fld>
            <a:endParaRPr lang="en-US"/>
          </a:p>
        </p:txBody>
      </p:sp>
      <p:sp>
        <p:nvSpPr>
          <p:cNvPr id="9" name="TextBox 8">
            <a:extLst>
              <a:ext uri="{FF2B5EF4-FFF2-40B4-BE49-F238E27FC236}">
                <a16:creationId xmlns:a16="http://schemas.microsoft.com/office/drawing/2014/main" id="{CED4D2FF-92B3-FBD0-FDE1-370C45AA6709}"/>
              </a:ext>
            </a:extLst>
          </p:cNvPr>
          <p:cNvSpPr txBox="1"/>
          <p:nvPr/>
        </p:nvSpPr>
        <p:spPr>
          <a:xfrm>
            <a:off x="2336722" y="4751738"/>
            <a:ext cx="2487200" cy="738664"/>
          </a:xfrm>
          <a:prstGeom prst="rect">
            <a:avLst/>
          </a:prstGeom>
          <a:noFill/>
          <a:ln>
            <a:solidFill>
              <a:schemeClr val="accent1"/>
            </a:solidFill>
          </a:ln>
        </p:spPr>
        <p:txBody>
          <a:bodyPr wrap="square" rtlCol="0">
            <a:spAutoFit/>
          </a:bodyPr>
          <a:lstStyle/>
          <a:p>
            <a:r>
              <a:rPr lang="en-US" sz="1050" b="1" dirty="0"/>
              <a:t>ECST</a:t>
            </a:r>
            <a:r>
              <a:rPr lang="en-US" sz="1050" dirty="0"/>
              <a:t>: Subscribes to events from a component to builds a forward cache ( projection) of that components published data, and uses it for lookups</a:t>
            </a:r>
          </a:p>
        </p:txBody>
      </p:sp>
      <p:sp>
        <p:nvSpPr>
          <p:cNvPr id="2" name="TextBox 1">
            <a:extLst>
              <a:ext uri="{FF2B5EF4-FFF2-40B4-BE49-F238E27FC236}">
                <a16:creationId xmlns:a16="http://schemas.microsoft.com/office/drawing/2014/main" id="{12FEED0C-D4FE-0311-3C2E-AE89BDDC3167}"/>
              </a:ext>
            </a:extLst>
          </p:cNvPr>
          <p:cNvSpPr txBox="1"/>
          <p:nvPr/>
        </p:nvSpPr>
        <p:spPr>
          <a:xfrm>
            <a:off x="5043679" y="1230624"/>
            <a:ext cx="2487200" cy="577081"/>
          </a:xfrm>
          <a:prstGeom prst="rect">
            <a:avLst/>
          </a:prstGeom>
          <a:noFill/>
          <a:ln>
            <a:solidFill>
              <a:schemeClr val="accent1"/>
            </a:solidFill>
          </a:ln>
        </p:spPr>
        <p:txBody>
          <a:bodyPr wrap="square" rtlCol="0">
            <a:spAutoFit/>
          </a:bodyPr>
          <a:lstStyle/>
          <a:p>
            <a:r>
              <a:rPr lang="en-US" sz="1050" b="1" dirty="0"/>
              <a:t>A reactive application uses message passing</a:t>
            </a:r>
            <a:r>
              <a:rPr lang="en-US" sz="1050" dirty="0"/>
              <a:t>. What if we want to reduce the latency of the lookup?</a:t>
            </a:r>
          </a:p>
        </p:txBody>
      </p:sp>
    </p:spTree>
    <p:extLst>
      <p:ext uri="{BB962C8B-B14F-4D97-AF65-F5344CB8AC3E}">
        <p14:creationId xmlns:p14="http://schemas.microsoft.com/office/powerpoint/2010/main" val="367157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DEA7846-09A6-D25D-5E41-004D4952BA17}"/>
              </a:ext>
            </a:extLst>
          </p:cNvPr>
          <p:cNvPicPr>
            <a:picLocks noChangeAspect="1"/>
          </p:cNvPicPr>
          <p:nvPr/>
        </p:nvPicPr>
        <p:blipFill>
          <a:blip r:embed="rId2"/>
          <a:stretch>
            <a:fillRect/>
          </a:stretch>
        </p:blipFill>
        <p:spPr>
          <a:xfrm>
            <a:off x="2753360" y="1339850"/>
            <a:ext cx="6685280" cy="4178300"/>
          </a:xfrm>
          <a:prstGeom prst="rect">
            <a:avLst/>
          </a:prstGeom>
        </p:spPr>
      </p:pic>
      <p:sp>
        <p:nvSpPr>
          <p:cNvPr id="2" name="Slide Number Placeholder 1">
            <a:extLst>
              <a:ext uri="{FF2B5EF4-FFF2-40B4-BE49-F238E27FC236}">
                <a16:creationId xmlns:a16="http://schemas.microsoft.com/office/drawing/2014/main" id="{DB37DD56-DAF6-B1D2-F29D-CA3D3C225772}"/>
              </a:ext>
            </a:extLst>
          </p:cNvPr>
          <p:cNvSpPr>
            <a:spLocks noGrp="1"/>
          </p:cNvSpPr>
          <p:nvPr>
            <p:ph type="sldNum" sz="quarter" idx="12"/>
          </p:nvPr>
        </p:nvSpPr>
        <p:spPr>
          <a:xfrm>
            <a:off x="7981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36</a:t>
            </a:fld>
            <a:endParaRPr lang="en-US"/>
          </a:p>
        </p:txBody>
      </p:sp>
      <p:sp>
        <p:nvSpPr>
          <p:cNvPr id="5" name="TextBox 4">
            <a:extLst>
              <a:ext uri="{FF2B5EF4-FFF2-40B4-BE49-F238E27FC236}">
                <a16:creationId xmlns:a16="http://schemas.microsoft.com/office/drawing/2014/main" id="{34207ED0-C939-8DD9-3CF1-EC97A27559D5}"/>
              </a:ext>
            </a:extLst>
          </p:cNvPr>
          <p:cNvSpPr txBox="1"/>
          <p:nvPr/>
        </p:nvSpPr>
        <p:spPr>
          <a:xfrm>
            <a:off x="2336722" y="4751738"/>
            <a:ext cx="2487200" cy="738664"/>
          </a:xfrm>
          <a:prstGeom prst="rect">
            <a:avLst/>
          </a:prstGeom>
          <a:noFill/>
          <a:ln>
            <a:solidFill>
              <a:schemeClr val="accent1"/>
            </a:solidFill>
          </a:ln>
        </p:spPr>
        <p:txBody>
          <a:bodyPr wrap="square" rtlCol="0">
            <a:spAutoFit/>
          </a:bodyPr>
          <a:lstStyle/>
          <a:p>
            <a:r>
              <a:rPr lang="en-US" sz="1050" b="1" dirty="0"/>
              <a:t>Eventual Consistency</a:t>
            </a:r>
            <a:r>
              <a:rPr lang="en-US" sz="1050" dirty="0"/>
              <a:t>: We are eventual consistent, stale, but continue to be able to lookup. </a:t>
            </a:r>
            <a:r>
              <a:rPr lang="en-US" sz="1050" i="1" dirty="0"/>
              <a:t>Accepting eventual consistency is a reactive principle.</a:t>
            </a:r>
            <a:r>
              <a:rPr lang="en-US" sz="1050" dirty="0"/>
              <a:t> </a:t>
            </a:r>
          </a:p>
        </p:txBody>
      </p:sp>
      <p:sp>
        <p:nvSpPr>
          <p:cNvPr id="6" name="TextBox 5">
            <a:extLst>
              <a:ext uri="{FF2B5EF4-FFF2-40B4-BE49-F238E27FC236}">
                <a16:creationId xmlns:a16="http://schemas.microsoft.com/office/drawing/2014/main" id="{F55B0A39-3E6D-B28E-593D-D0660AC71ECD}"/>
              </a:ext>
            </a:extLst>
          </p:cNvPr>
          <p:cNvSpPr txBox="1"/>
          <p:nvPr/>
        </p:nvSpPr>
        <p:spPr>
          <a:xfrm>
            <a:off x="7981951" y="1109585"/>
            <a:ext cx="2487200" cy="1061829"/>
          </a:xfrm>
          <a:prstGeom prst="rect">
            <a:avLst/>
          </a:prstGeom>
          <a:noFill/>
          <a:ln>
            <a:solidFill>
              <a:schemeClr val="accent1"/>
            </a:solidFill>
          </a:ln>
        </p:spPr>
        <p:txBody>
          <a:bodyPr wrap="square" rtlCol="0">
            <a:spAutoFit/>
          </a:bodyPr>
          <a:lstStyle/>
          <a:p>
            <a:r>
              <a:rPr lang="en-US" sz="1050" b="1" dirty="0"/>
              <a:t>Tailor Consistency</a:t>
            </a:r>
            <a:r>
              <a:rPr lang="en-US" sz="1050" dirty="0"/>
              <a:t>: Reactive advises choosing the consistency you need for its trade-offs. Usually we can tolerate eventual consistency – nearly everything is to an extent its just degrees of latency – to gain availability</a:t>
            </a:r>
          </a:p>
        </p:txBody>
      </p:sp>
    </p:spTree>
    <p:extLst>
      <p:ext uri="{BB962C8B-B14F-4D97-AF65-F5344CB8AC3E}">
        <p14:creationId xmlns:p14="http://schemas.microsoft.com/office/powerpoint/2010/main" val="1139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37</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2980623" y="1187496"/>
            <a:ext cx="6534702" cy="4564382"/>
          </a:xfrm>
          <a:prstGeom prst="rect">
            <a:avLst/>
          </a:prstGeom>
        </p:spPr>
      </p:pic>
      <p:sp>
        <p:nvSpPr>
          <p:cNvPr id="7" name="Rectangle 6">
            <a:extLst>
              <a:ext uri="{FF2B5EF4-FFF2-40B4-BE49-F238E27FC236}">
                <a16:creationId xmlns:a16="http://schemas.microsoft.com/office/drawing/2014/main" id="{BE46FE26-0099-BF41-93C7-CEE84026255D}"/>
              </a:ext>
            </a:extLst>
          </p:cNvPr>
          <p:cNvSpPr/>
          <p:nvPr/>
        </p:nvSpPr>
        <p:spPr>
          <a:xfrm>
            <a:off x="4876712"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22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a:stretch>
            <a:fillRect/>
          </a:stretch>
        </p:blipFill>
        <p:spPr>
          <a:xfrm>
            <a:off x="2306157" y="643467"/>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7981950" y="6356351"/>
            <a:ext cx="2057400" cy="365125"/>
          </a:xfrm>
        </p:spPr>
        <p:txBody>
          <a:bodyPr>
            <a:normAutofit/>
          </a:bodyPr>
          <a:lstStyle/>
          <a:p>
            <a:pPr>
              <a:spcAft>
                <a:spcPts val="600"/>
              </a:spcAft>
            </a:pPr>
            <a:fld id="{867D4A06-35AE-BD4A-84A9-613A26F3D41D}" type="slidenum">
              <a:rPr lang="en-US" smtClean="0"/>
              <a:pPr>
                <a:spcAft>
                  <a:spcPts val="600"/>
                </a:spcAft>
              </a:pPr>
              <a:t>38</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7483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7043957" y="1178964"/>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177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A812A-3DD0-EE5E-4C68-423D0965A7BE}"/>
              </a:ext>
            </a:extLst>
          </p:cNvPr>
          <p:cNvPicPr>
            <a:picLocks noChangeAspect="1"/>
          </p:cNvPicPr>
          <p:nvPr/>
        </p:nvPicPr>
        <p:blipFill>
          <a:blip r:embed="rId3"/>
          <a:stretch>
            <a:fillRect/>
          </a:stretch>
        </p:blipFill>
        <p:spPr>
          <a:xfrm>
            <a:off x="3068953" y="1131571"/>
            <a:ext cx="5829300" cy="4659651"/>
          </a:xfrm>
          <a:prstGeom prst="rect">
            <a:avLst/>
          </a:prstGeom>
        </p:spPr>
      </p:pic>
      <p:sp>
        <p:nvSpPr>
          <p:cNvPr id="2" name="TextBox 1">
            <a:extLst>
              <a:ext uri="{FF2B5EF4-FFF2-40B4-BE49-F238E27FC236}">
                <a16:creationId xmlns:a16="http://schemas.microsoft.com/office/drawing/2014/main" id="{3833B77C-CC6F-5341-C552-F1AE00673863}"/>
              </a:ext>
            </a:extLst>
          </p:cNvPr>
          <p:cNvSpPr txBox="1"/>
          <p:nvPr/>
        </p:nvSpPr>
        <p:spPr>
          <a:xfrm>
            <a:off x="7107740" y="3463056"/>
            <a:ext cx="1052724" cy="300082"/>
          </a:xfrm>
          <a:prstGeom prst="rect">
            <a:avLst/>
          </a:prstGeom>
          <a:noFill/>
          <a:ln>
            <a:solidFill>
              <a:schemeClr val="dk1"/>
            </a:solidFill>
          </a:ln>
        </p:spPr>
        <p:txBody>
          <a:bodyPr wrap="none" rtlCol="0">
            <a:spAutoFit/>
          </a:bodyPr>
          <a:lstStyle/>
          <a:p>
            <a:r>
              <a:rPr lang="en-US" sz="1350" dirty="0"/>
              <a:t>INSIDE DATA</a:t>
            </a:r>
          </a:p>
        </p:txBody>
      </p:sp>
      <p:sp>
        <p:nvSpPr>
          <p:cNvPr id="3" name="TextBox 2">
            <a:extLst>
              <a:ext uri="{FF2B5EF4-FFF2-40B4-BE49-F238E27FC236}">
                <a16:creationId xmlns:a16="http://schemas.microsoft.com/office/drawing/2014/main" id="{171B6CA9-3E50-95EA-370E-26DEA2FAF3A2}"/>
              </a:ext>
            </a:extLst>
          </p:cNvPr>
          <p:cNvSpPr txBox="1"/>
          <p:nvPr/>
        </p:nvSpPr>
        <p:spPr>
          <a:xfrm>
            <a:off x="3780620" y="2630510"/>
            <a:ext cx="1207382" cy="300082"/>
          </a:xfrm>
          <a:prstGeom prst="rect">
            <a:avLst/>
          </a:prstGeom>
          <a:noFill/>
          <a:ln>
            <a:solidFill>
              <a:schemeClr val="dk1"/>
            </a:solidFill>
          </a:ln>
        </p:spPr>
        <p:txBody>
          <a:bodyPr wrap="none" rtlCol="0">
            <a:spAutoFit/>
          </a:bodyPr>
          <a:lstStyle/>
          <a:p>
            <a:r>
              <a:rPr lang="en-US" sz="1350" dirty="0">
                <a:solidFill>
                  <a:schemeClr val="accent2"/>
                </a:solidFill>
              </a:rPr>
              <a:t>OUTSIDE DATA</a:t>
            </a:r>
          </a:p>
        </p:txBody>
      </p:sp>
      <p:sp>
        <p:nvSpPr>
          <p:cNvPr id="4" name="TextBox 3">
            <a:extLst>
              <a:ext uri="{FF2B5EF4-FFF2-40B4-BE49-F238E27FC236}">
                <a16:creationId xmlns:a16="http://schemas.microsoft.com/office/drawing/2014/main" id="{C76D6B96-39F5-2DD3-85D4-C22B90A8C12D}"/>
              </a:ext>
            </a:extLst>
          </p:cNvPr>
          <p:cNvSpPr txBox="1"/>
          <p:nvPr/>
        </p:nvSpPr>
        <p:spPr>
          <a:xfrm>
            <a:off x="1891963" y="629174"/>
            <a:ext cx="4041747" cy="369332"/>
          </a:xfrm>
          <a:prstGeom prst="rect">
            <a:avLst/>
          </a:prstGeom>
          <a:noFill/>
        </p:spPr>
        <p:txBody>
          <a:bodyPr wrap="none" rtlCol="0">
            <a:spAutoFit/>
          </a:bodyPr>
          <a:lstStyle/>
          <a:p>
            <a:r>
              <a:rPr lang="en-GB" dirty="0">
                <a:latin typeface="Chalkboard" panose="03050602040202020205" pitchFamily="66" charset="77"/>
              </a:rPr>
              <a:t>Pat </a:t>
            </a:r>
            <a:r>
              <a:rPr lang="en-GB" dirty="0" err="1">
                <a:latin typeface="Chalkboard" panose="03050602040202020205" pitchFamily="66" charset="77"/>
              </a:rPr>
              <a:t>Helland</a:t>
            </a:r>
            <a:r>
              <a:rPr lang="en-GB" dirty="0">
                <a:latin typeface="Chalkboard" panose="03050602040202020205" pitchFamily="66" charset="77"/>
              </a:rPr>
              <a:t> – Autonomous Computing</a:t>
            </a:r>
          </a:p>
        </p:txBody>
      </p:sp>
    </p:spTree>
    <p:extLst>
      <p:ext uri="{BB962C8B-B14F-4D97-AF65-F5344CB8AC3E}">
        <p14:creationId xmlns:p14="http://schemas.microsoft.com/office/powerpoint/2010/main" val="33140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BD29D-4C36-A5C6-AEE7-1DC3C3687FA2}"/>
              </a:ext>
            </a:extLst>
          </p:cNvPr>
          <p:cNvPicPr>
            <a:picLocks noChangeAspect="1"/>
          </p:cNvPicPr>
          <p:nvPr/>
        </p:nvPicPr>
        <p:blipFill>
          <a:blip r:embed="rId3"/>
          <a:stretch>
            <a:fillRect/>
          </a:stretch>
        </p:blipFill>
        <p:spPr>
          <a:xfrm>
            <a:off x="2527931" y="1230748"/>
            <a:ext cx="7308355" cy="4017835"/>
          </a:xfrm>
          <a:prstGeom prst="rect">
            <a:avLst/>
          </a:prstGeom>
        </p:spPr>
      </p:pic>
      <p:cxnSp>
        <p:nvCxnSpPr>
          <p:cNvPr id="4" name="Straight Arrow Connector 3">
            <a:extLst>
              <a:ext uri="{FF2B5EF4-FFF2-40B4-BE49-F238E27FC236}">
                <a16:creationId xmlns:a16="http://schemas.microsoft.com/office/drawing/2014/main" id="{05B39C92-0E9B-A901-82ED-0C56675ABA55}"/>
              </a:ext>
            </a:extLst>
          </p:cNvPr>
          <p:cNvCxnSpPr>
            <a:cxnSpLocks/>
            <a:stCxn id="5" idx="2"/>
          </p:cNvCxnSpPr>
          <p:nvPr/>
        </p:nvCxnSpPr>
        <p:spPr>
          <a:xfrm>
            <a:off x="5480563" y="2222422"/>
            <a:ext cx="661526" cy="146649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7259A2-5146-0268-061F-A3A89CE5CFD4}"/>
              </a:ext>
            </a:extLst>
          </p:cNvPr>
          <p:cNvSpPr txBox="1"/>
          <p:nvPr/>
        </p:nvSpPr>
        <p:spPr>
          <a:xfrm>
            <a:off x="3966089" y="1299092"/>
            <a:ext cx="302894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Fiefdoms have different responsibilities, but sometimes a fiefdom must request a service from another fiefdom. This can imply a fiefdom must transfer control.</a:t>
            </a:r>
            <a:endParaRPr lang="en-US" sz="1350" b="1" dirty="0"/>
          </a:p>
        </p:txBody>
      </p:sp>
      <p:cxnSp>
        <p:nvCxnSpPr>
          <p:cNvPr id="7" name="Straight Arrow Connector 6">
            <a:extLst>
              <a:ext uri="{FF2B5EF4-FFF2-40B4-BE49-F238E27FC236}">
                <a16:creationId xmlns:a16="http://schemas.microsoft.com/office/drawing/2014/main" id="{A53D9869-A20F-1E8B-FA52-F1D9FAE1BC82}"/>
              </a:ext>
            </a:extLst>
          </p:cNvPr>
          <p:cNvCxnSpPr>
            <a:cxnSpLocks/>
            <a:stCxn id="8" idx="0"/>
          </p:cNvCxnSpPr>
          <p:nvPr/>
        </p:nvCxnSpPr>
        <p:spPr>
          <a:xfrm flipH="1" flipV="1">
            <a:off x="3073035" y="4333073"/>
            <a:ext cx="300038" cy="75916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BEAEAAD-1A00-82F6-6BEF-1B6BEB67FFE9}"/>
              </a:ext>
            </a:extLst>
          </p:cNvPr>
          <p:cNvSpPr txBox="1"/>
          <p:nvPr/>
        </p:nvSpPr>
        <p:spPr>
          <a:xfrm>
            <a:off x="1676943" y="5092238"/>
            <a:ext cx="3392260" cy="7155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Because we transfer control we think of this as a conversation or a dialog – a collaboration.</a:t>
            </a:r>
            <a:endParaRPr lang="en-US" sz="1350" b="1" dirty="0"/>
          </a:p>
        </p:txBody>
      </p:sp>
    </p:spTree>
    <p:extLst>
      <p:ext uri="{BB962C8B-B14F-4D97-AF65-F5344CB8AC3E}">
        <p14:creationId xmlns:p14="http://schemas.microsoft.com/office/powerpoint/2010/main" val="134862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BD29D-4C36-A5C6-AEE7-1DC3C3687FA2}"/>
              </a:ext>
            </a:extLst>
          </p:cNvPr>
          <p:cNvPicPr>
            <a:picLocks noChangeAspect="1"/>
          </p:cNvPicPr>
          <p:nvPr/>
        </p:nvPicPr>
        <p:blipFill>
          <a:blip r:embed="rId3"/>
          <a:stretch>
            <a:fillRect/>
          </a:stretch>
        </p:blipFill>
        <p:spPr>
          <a:xfrm>
            <a:off x="2527931" y="1230748"/>
            <a:ext cx="7308355" cy="4017835"/>
          </a:xfrm>
          <a:prstGeom prst="rect">
            <a:avLst/>
          </a:prstGeom>
        </p:spPr>
      </p:pic>
      <p:cxnSp>
        <p:nvCxnSpPr>
          <p:cNvPr id="4" name="Straight Arrow Connector 3">
            <a:extLst>
              <a:ext uri="{FF2B5EF4-FFF2-40B4-BE49-F238E27FC236}">
                <a16:creationId xmlns:a16="http://schemas.microsoft.com/office/drawing/2014/main" id="{05B39C92-0E9B-A901-82ED-0C56675ABA55}"/>
              </a:ext>
            </a:extLst>
          </p:cNvPr>
          <p:cNvCxnSpPr>
            <a:cxnSpLocks/>
            <a:stCxn id="9" idx="0"/>
          </p:cNvCxnSpPr>
          <p:nvPr/>
        </p:nvCxnSpPr>
        <p:spPr>
          <a:xfrm flipV="1">
            <a:off x="5811327" y="3845378"/>
            <a:ext cx="1337867" cy="102142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7259A2-5146-0268-061F-A3A89CE5CFD4}"/>
              </a:ext>
            </a:extLst>
          </p:cNvPr>
          <p:cNvSpPr txBox="1"/>
          <p:nvPr/>
        </p:nvSpPr>
        <p:spPr>
          <a:xfrm>
            <a:off x="3966089" y="1299093"/>
            <a:ext cx="302894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There is </a:t>
            </a:r>
            <a:r>
              <a:rPr lang="en-US" sz="1350" i="1" dirty="0"/>
              <a:t>uncertainty</a:t>
            </a:r>
            <a:r>
              <a:rPr lang="en-US" sz="1350" dirty="0"/>
              <a:t> here. We do not know how the other fiefdom will react. It might fail, cancel, or timeout. We need a way to manage that uncertainty.</a:t>
            </a:r>
            <a:endParaRPr lang="en-US" sz="1350" b="1" dirty="0"/>
          </a:p>
        </p:txBody>
      </p:sp>
      <p:sp>
        <p:nvSpPr>
          <p:cNvPr id="9" name="TextBox 8">
            <a:extLst>
              <a:ext uri="{FF2B5EF4-FFF2-40B4-BE49-F238E27FC236}">
                <a16:creationId xmlns:a16="http://schemas.microsoft.com/office/drawing/2014/main" id="{26FB967E-C738-F865-BD0C-93ED1490728C}"/>
              </a:ext>
            </a:extLst>
          </p:cNvPr>
          <p:cNvSpPr txBox="1"/>
          <p:nvPr/>
        </p:nvSpPr>
        <p:spPr>
          <a:xfrm>
            <a:off x="4054502" y="4866804"/>
            <a:ext cx="351364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1350" dirty="0"/>
              <a:t>“In a system that cannot count on distributed transactions, the management of uncertainty must be implemented in the business logic.” – Pat </a:t>
            </a:r>
            <a:r>
              <a:rPr lang="en-GB" sz="1350" dirty="0" err="1"/>
              <a:t>Helland</a:t>
            </a:r>
            <a:endParaRPr lang="en-US" sz="1350" dirty="0"/>
          </a:p>
        </p:txBody>
      </p:sp>
    </p:spTree>
    <p:extLst>
      <p:ext uri="{BB962C8B-B14F-4D97-AF65-F5344CB8AC3E}">
        <p14:creationId xmlns:p14="http://schemas.microsoft.com/office/powerpoint/2010/main" val="175148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7B7D94-DD86-6C64-3E34-BD57CA35330B}"/>
              </a:ext>
            </a:extLst>
          </p:cNvPr>
          <p:cNvPicPr>
            <a:picLocks noChangeAspect="1"/>
          </p:cNvPicPr>
          <p:nvPr/>
        </p:nvPicPr>
        <p:blipFill>
          <a:blip r:embed="rId3"/>
          <a:stretch>
            <a:fillRect/>
          </a:stretch>
        </p:blipFill>
        <p:spPr>
          <a:xfrm>
            <a:off x="3008364" y="1668387"/>
            <a:ext cx="5829300" cy="3521226"/>
          </a:xfrm>
          <a:prstGeom prst="rect">
            <a:avLst/>
          </a:prstGeom>
        </p:spPr>
      </p:pic>
      <p:cxnSp>
        <p:nvCxnSpPr>
          <p:cNvPr id="7" name="Straight Arrow Connector 6">
            <a:extLst>
              <a:ext uri="{FF2B5EF4-FFF2-40B4-BE49-F238E27FC236}">
                <a16:creationId xmlns:a16="http://schemas.microsoft.com/office/drawing/2014/main" id="{C4E6410F-504C-5DA7-3D60-72E3100C5319}"/>
              </a:ext>
            </a:extLst>
          </p:cNvPr>
          <p:cNvCxnSpPr>
            <a:cxnSpLocks/>
            <a:stCxn id="8" idx="2"/>
          </p:cNvCxnSpPr>
          <p:nvPr/>
        </p:nvCxnSpPr>
        <p:spPr>
          <a:xfrm>
            <a:off x="5480563" y="2430172"/>
            <a:ext cx="661526" cy="125874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F3BF2AD-0C94-003C-7C7E-E255C020E194}"/>
              </a:ext>
            </a:extLst>
          </p:cNvPr>
          <p:cNvSpPr txBox="1"/>
          <p:nvPr/>
        </p:nvSpPr>
        <p:spPr>
          <a:xfrm>
            <a:off x="3966089" y="1299093"/>
            <a:ext cx="3028949" cy="11310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W</a:t>
            </a:r>
            <a:r>
              <a:rPr lang="en-US" sz="1350" b="1" dirty="0"/>
              <a:t>e do not use synchronous communication between fiefdoms</a:t>
            </a:r>
            <a:r>
              <a:rPr lang="en-US" sz="1350" dirty="0"/>
              <a:t> – which implies holding open a transaction for a response – to update multiple entities. </a:t>
            </a:r>
            <a:r>
              <a:rPr lang="en-US" sz="1350" b="1" dirty="0"/>
              <a:t>We use messaging.</a:t>
            </a:r>
          </a:p>
        </p:txBody>
      </p:sp>
    </p:spTree>
    <p:extLst>
      <p:ext uri="{BB962C8B-B14F-4D97-AF65-F5344CB8AC3E}">
        <p14:creationId xmlns:p14="http://schemas.microsoft.com/office/powerpoint/2010/main" val="321290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E8CE56-B6C7-9404-654C-1E7B03CB362F}"/>
              </a:ext>
            </a:extLst>
          </p:cNvPr>
          <p:cNvPicPr>
            <a:picLocks noChangeAspect="1"/>
          </p:cNvPicPr>
          <p:nvPr/>
        </p:nvPicPr>
        <p:blipFill>
          <a:blip r:embed="rId2"/>
          <a:stretch>
            <a:fillRect/>
          </a:stretch>
        </p:blipFill>
        <p:spPr>
          <a:xfrm>
            <a:off x="3252737" y="1230171"/>
            <a:ext cx="5829300" cy="4244686"/>
          </a:xfrm>
          <a:prstGeom prst="rect">
            <a:avLst/>
          </a:prstGeom>
        </p:spPr>
      </p:pic>
      <p:cxnSp>
        <p:nvCxnSpPr>
          <p:cNvPr id="2" name="Straight Arrow Connector 1">
            <a:extLst>
              <a:ext uri="{FF2B5EF4-FFF2-40B4-BE49-F238E27FC236}">
                <a16:creationId xmlns:a16="http://schemas.microsoft.com/office/drawing/2014/main" id="{AC80E5C0-B1A1-9C7B-E427-E8AE9557836C}"/>
              </a:ext>
            </a:extLst>
          </p:cNvPr>
          <p:cNvCxnSpPr>
            <a:cxnSpLocks/>
            <a:stCxn id="6" idx="2"/>
          </p:cNvCxnSpPr>
          <p:nvPr/>
        </p:nvCxnSpPr>
        <p:spPr>
          <a:xfrm flipH="1">
            <a:off x="8000386" y="2654367"/>
            <a:ext cx="985632" cy="46633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1740E2B2-D93E-7DFE-E04E-65F74D18868E}"/>
              </a:ext>
            </a:extLst>
          </p:cNvPr>
          <p:cNvSpPr txBox="1"/>
          <p:nvPr/>
        </p:nvSpPr>
        <p:spPr>
          <a:xfrm>
            <a:off x="7610477" y="1731037"/>
            <a:ext cx="2751083"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1350" dirty="0"/>
              <a:t>Activities are state machines to track an incoming collaboration and its sequence of messages. </a:t>
            </a:r>
          </a:p>
          <a:p>
            <a:endParaRPr lang="en-US" sz="1350" b="1" dirty="0"/>
          </a:p>
        </p:txBody>
      </p:sp>
      <p:cxnSp>
        <p:nvCxnSpPr>
          <p:cNvPr id="7" name="Straight Arrow Connector 6">
            <a:extLst>
              <a:ext uri="{FF2B5EF4-FFF2-40B4-BE49-F238E27FC236}">
                <a16:creationId xmlns:a16="http://schemas.microsoft.com/office/drawing/2014/main" id="{41AEF6BC-500E-6B80-1BE4-1AE2542E81E4}"/>
              </a:ext>
            </a:extLst>
          </p:cNvPr>
          <p:cNvCxnSpPr>
            <a:cxnSpLocks/>
            <a:stCxn id="10" idx="0"/>
          </p:cNvCxnSpPr>
          <p:nvPr/>
        </p:nvCxnSpPr>
        <p:spPr>
          <a:xfrm flipH="1" flipV="1">
            <a:off x="8369417" y="3377505"/>
            <a:ext cx="569846" cy="150708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450745F-5DB5-9A4E-7864-3429469B6689}"/>
              </a:ext>
            </a:extLst>
          </p:cNvPr>
          <p:cNvSpPr txBox="1"/>
          <p:nvPr/>
        </p:nvSpPr>
        <p:spPr>
          <a:xfrm>
            <a:off x="7424789" y="4884590"/>
            <a:ext cx="3028949" cy="7155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The activity may store state that allows us to resume an activity in the event of failure.</a:t>
            </a:r>
            <a:endParaRPr lang="en-US" sz="1350" b="1" dirty="0"/>
          </a:p>
        </p:txBody>
      </p:sp>
      <p:sp>
        <p:nvSpPr>
          <p:cNvPr id="11" name="TextBox 10">
            <a:extLst>
              <a:ext uri="{FF2B5EF4-FFF2-40B4-BE49-F238E27FC236}">
                <a16:creationId xmlns:a16="http://schemas.microsoft.com/office/drawing/2014/main" id="{F2BDC57A-BF73-6192-6C31-64A750704034}"/>
              </a:ext>
            </a:extLst>
          </p:cNvPr>
          <p:cNvSpPr txBox="1"/>
          <p:nvPr/>
        </p:nvSpPr>
        <p:spPr>
          <a:xfrm>
            <a:off x="1830442" y="3204783"/>
            <a:ext cx="302894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Resilience provided by an activity may be a timeout forcing a step to be retried or abandoned, not simple recovery of state</a:t>
            </a:r>
            <a:endParaRPr lang="en-US" sz="1350" b="1" dirty="0"/>
          </a:p>
        </p:txBody>
      </p:sp>
      <p:cxnSp>
        <p:nvCxnSpPr>
          <p:cNvPr id="4" name="Straight Arrow Connector 3">
            <a:extLst>
              <a:ext uri="{FF2B5EF4-FFF2-40B4-BE49-F238E27FC236}">
                <a16:creationId xmlns:a16="http://schemas.microsoft.com/office/drawing/2014/main" id="{7AB78711-A5C5-64EE-0C1D-76B752429A0E}"/>
              </a:ext>
            </a:extLst>
          </p:cNvPr>
          <p:cNvCxnSpPr>
            <a:cxnSpLocks/>
            <a:stCxn id="5" idx="2"/>
          </p:cNvCxnSpPr>
          <p:nvPr/>
        </p:nvCxnSpPr>
        <p:spPr>
          <a:xfrm>
            <a:off x="5431607" y="2104223"/>
            <a:ext cx="1901004" cy="110056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ADE402E-8CBB-8370-8D38-951E8F02846E}"/>
              </a:ext>
            </a:extLst>
          </p:cNvPr>
          <p:cNvSpPr txBox="1"/>
          <p:nvPr/>
        </p:nvSpPr>
        <p:spPr>
          <a:xfrm>
            <a:off x="3917133" y="1596392"/>
            <a:ext cx="3028949"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An </a:t>
            </a:r>
            <a:r>
              <a:rPr lang="en-US" sz="1350" i="1" dirty="0"/>
              <a:t>activity </a:t>
            </a:r>
            <a:r>
              <a:rPr lang="en-US" sz="1350" dirty="0"/>
              <a:t>is the code we execute (in response to a request, timer pop </a:t>
            </a:r>
            <a:r>
              <a:rPr lang="en-US" sz="1350" dirty="0" err="1"/>
              <a:t>etc</a:t>
            </a:r>
            <a:r>
              <a:rPr lang="en-US" sz="1350" dirty="0"/>
              <a:t>).</a:t>
            </a:r>
            <a:endParaRPr lang="en-US" sz="1350" b="1" dirty="0"/>
          </a:p>
        </p:txBody>
      </p:sp>
      <p:cxnSp>
        <p:nvCxnSpPr>
          <p:cNvPr id="20" name="Straight Arrow Connector 19">
            <a:extLst>
              <a:ext uri="{FF2B5EF4-FFF2-40B4-BE49-F238E27FC236}">
                <a16:creationId xmlns:a16="http://schemas.microsoft.com/office/drawing/2014/main" id="{6F4A7DB7-A3FE-ABC7-7E46-6B962AEFEF90}"/>
              </a:ext>
            </a:extLst>
          </p:cNvPr>
          <p:cNvCxnSpPr>
            <a:cxnSpLocks/>
            <a:stCxn id="21" idx="3"/>
          </p:cNvCxnSpPr>
          <p:nvPr/>
        </p:nvCxnSpPr>
        <p:spPr>
          <a:xfrm flipH="1" flipV="1">
            <a:off x="7252783" y="3480495"/>
            <a:ext cx="1519572" cy="41880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88A907E-AB25-4009-DD71-6274BFA0031E}"/>
              </a:ext>
            </a:extLst>
          </p:cNvPr>
          <p:cNvSpPr txBox="1"/>
          <p:nvPr/>
        </p:nvSpPr>
        <p:spPr>
          <a:xfrm rot="10800000" flipV="1">
            <a:off x="8772356" y="3645384"/>
            <a:ext cx="1700357"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An </a:t>
            </a:r>
            <a:r>
              <a:rPr lang="en-US" sz="1350" i="1" dirty="0"/>
              <a:t>activity </a:t>
            </a:r>
            <a:r>
              <a:rPr lang="en-US" sz="1350" dirty="0"/>
              <a:t>manages retries of operations</a:t>
            </a:r>
            <a:endParaRPr lang="en-US" sz="1350" b="1" dirty="0"/>
          </a:p>
        </p:txBody>
      </p:sp>
    </p:spTree>
    <p:extLst>
      <p:ext uri="{BB962C8B-B14F-4D97-AF65-F5344CB8AC3E}">
        <p14:creationId xmlns:p14="http://schemas.microsoft.com/office/powerpoint/2010/main" val="273468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5"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F5390-D728-C238-F209-5A1DE2D22119}"/>
              </a:ext>
            </a:extLst>
          </p:cNvPr>
          <p:cNvPicPr>
            <a:picLocks noChangeAspect="1"/>
          </p:cNvPicPr>
          <p:nvPr/>
        </p:nvPicPr>
        <p:blipFill>
          <a:blip r:embed="rId2"/>
          <a:stretch>
            <a:fillRect/>
          </a:stretch>
        </p:blipFill>
        <p:spPr>
          <a:xfrm>
            <a:off x="2854171" y="1085851"/>
            <a:ext cx="6483661" cy="4588259"/>
          </a:xfrm>
          <a:prstGeom prst="rect">
            <a:avLst/>
          </a:prstGeom>
        </p:spPr>
      </p:pic>
      <p:sp>
        <p:nvSpPr>
          <p:cNvPr id="4" name="TextBox 3">
            <a:extLst>
              <a:ext uri="{FF2B5EF4-FFF2-40B4-BE49-F238E27FC236}">
                <a16:creationId xmlns:a16="http://schemas.microsoft.com/office/drawing/2014/main" id="{57BD19FC-3E24-A9FD-471C-C72B5D78C560}"/>
              </a:ext>
            </a:extLst>
          </p:cNvPr>
          <p:cNvSpPr txBox="1"/>
          <p:nvPr/>
        </p:nvSpPr>
        <p:spPr>
          <a:xfrm>
            <a:off x="4581526" y="1843816"/>
            <a:ext cx="302894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Each party has a record of the conversation – it keeps in the activity the record of the messages it sent and received.</a:t>
            </a:r>
            <a:endParaRPr lang="en-US" sz="1350" b="1" dirty="0"/>
          </a:p>
        </p:txBody>
      </p:sp>
      <p:cxnSp>
        <p:nvCxnSpPr>
          <p:cNvPr id="2" name="Straight Arrow Connector 1">
            <a:extLst>
              <a:ext uri="{FF2B5EF4-FFF2-40B4-BE49-F238E27FC236}">
                <a16:creationId xmlns:a16="http://schemas.microsoft.com/office/drawing/2014/main" id="{99A1E20A-CF2A-7D36-7718-75CB2D6819AC}"/>
              </a:ext>
            </a:extLst>
          </p:cNvPr>
          <p:cNvCxnSpPr>
            <a:cxnSpLocks/>
            <a:stCxn id="4" idx="1"/>
          </p:cNvCxnSpPr>
          <p:nvPr/>
        </p:nvCxnSpPr>
        <p:spPr>
          <a:xfrm flipH="1">
            <a:off x="3607443" y="2305481"/>
            <a:ext cx="974082" cy="100849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FF982CA5-9FCA-9E9F-62E5-B20AA0E73752}"/>
              </a:ext>
            </a:extLst>
          </p:cNvPr>
          <p:cNvCxnSpPr>
            <a:cxnSpLocks/>
            <a:stCxn id="4" idx="3"/>
          </p:cNvCxnSpPr>
          <p:nvPr/>
        </p:nvCxnSpPr>
        <p:spPr>
          <a:xfrm>
            <a:off x="7610475" y="2305481"/>
            <a:ext cx="974083" cy="100849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817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1800</Words>
  <Application>Microsoft Macintosh PowerPoint</Application>
  <PresentationFormat>Widescreen</PresentationFormat>
  <Paragraphs>162</Paragraphs>
  <Slides>38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Chalkboard</vt:lpstr>
      <vt:lpstr>Times</vt:lpstr>
      <vt:lpstr>Office Theme</vt:lpstr>
      <vt:lpstr>PowerPoint Presentation</vt:lpstr>
      <vt:lpstr>Choreography and Orchestration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carried State Transfer (ECST)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cp:revision>
  <dcterms:created xsi:type="dcterms:W3CDTF">2024-01-02T18:52:02Z</dcterms:created>
  <dcterms:modified xsi:type="dcterms:W3CDTF">2024-01-02T18:53:17Z</dcterms:modified>
</cp:coreProperties>
</file>